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92" r:id="rId11"/>
    <p:sldId id="293" r:id="rId12"/>
    <p:sldId id="294" r:id="rId13"/>
    <p:sldId id="29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6" r:id="rId4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7" autoAdjust="0"/>
    <p:restoredTop sz="94660"/>
  </p:normalViewPr>
  <p:slideViewPr>
    <p:cSldViewPr>
      <p:cViewPr varScale="1">
        <p:scale>
          <a:sx n="71" d="100"/>
          <a:sy n="71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3A9DC-60F9-4FB8-93B7-AF27D00FD677}" type="datetimeFigureOut">
              <a:rPr lang="zh-CN" altLang="en-US" smtClean="0"/>
              <a:t>2019/4/7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2CBD0-3DE2-4100-94B2-6BB3277903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86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CBD0-3DE2-4100-94B2-6BB32779034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642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CBD0-3DE2-4100-94B2-6BB32779034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010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2" name="副标题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2019/4/7</a:t>
            </a:fld>
            <a:endParaRPr lang="zh-CN" alt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2019/4/7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2019/4/7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2019/4/7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2019/4/7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2019/4/7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2019/4/7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2019/4/7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2019/4/7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2019/4/7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t>2019/4/7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9" name="流程图: 过程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图: 过程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饼形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同心圆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标题占位符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t>2019/4/7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90"/>
            <a:ext cx="9144000" cy="609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4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品“茶”詩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zh-TW" altLang="en-US" dirty="0">
                <a:latin typeface="宋体" pitchFamily="2" charset="-122"/>
                <a:ea typeface="宋体" pitchFamily="2" charset="-122"/>
              </a:rPr>
              <a:t>坐，請坐，請</a:t>
            </a:r>
            <a:r>
              <a:rPr lang="zh-TW" altLang="en-US" dirty="0" smtClean="0">
                <a:latin typeface="宋体" pitchFamily="2" charset="-122"/>
                <a:ea typeface="宋体" pitchFamily="2" charset="-122"/>
              </a:rPr>
              <a:t>上坐</a:t>
            </a:r>
            <a:r>
              <a:rPr lang="zh-TW" altLang="en-US" dirty="0">
                <a:latin typeface="宋体" pitchFamily="2" charset="-122"/>
                <a:ea typeface="宋体" pitchFamily="2" charset="-122"/>
              </a:rPr>
              <a:t>，茶，敬茶，敬香茶</a:t>
            </a:r>
            <a:r>
              <a:rPr lang="zh-TW" altLang="en-US" dirty="0" smtClean="0">
                <a:latin typeface="宋体" pitchFamily="2" charset="-122"/>
                <a:ea typeface="宋体" pitchFamily="2" charset="-122"/>
              </a:rPr>
              <a:t>。</a:t>
            </a:r>
            <a:endParaRPr lang="en-US" altLang="zh-TW" dirty="0" smtClean="0">
              <a:latin typeface="宋体" pitchFamily="2" charset="-122"/>
              <a:ea typeface="宋体" pitchFamily="2" charset="-122"/>
            </a:endParaRPr>
          </a:p>
          <a:p>
            <a:pPr marL="82296" indent="0">
              <a:buNone/>
            </a:pPr>
            <a:endParaRPr lang="en-US" dirty="0" smtClean="0">
              <a:latin typeface="宋体" pitchFamily="2" charset="-122"/>
              <a:ea typeface="宋体" pitchFamily="2" charset="-122"/>
            </a:endParaRPr>
          </a:p>
          <a:p>
            <a:pPr marL="82296" indent="0">
              <a:buNone/>
            </a:pPr>
            <a:r>
              <a:rPr lang="zh-TW" altLang="en-US" dirty="0">
                <a:latin typeface="宋体" pitchFamily="2" charset="-122"/>
                <a:ea typeface="宋体" pitchFamily="2" charset="-122"/>
              </a:rPr>
              <a:t>白菜青鹽糝子飯，瓦壺天水菊花茶</a:t>
            </a:r>
            <a:r>
              <a:rPr lang="zh-TW" altLang="en-US" dirty="0" smtClean="0">
                <a:latin typeface="宋体" pitchFamily="2" charset="-122"/>
                <a:ea typeface="宋体" pitchFamily="2" charset="-122"/>
              </a:rPr>
              <a:t>。</a:t>
            </a:r>
            <a:endParaRPr lang="en-US" altLang="zh-TW" dirty="0" smtClean="0">
              <a:latin typeface="宋体" pitchFamily="2" charset="-122"/>
              <a:ea typeface="宋体" pitchFamily="2" charset="-122"/>
            </a:endParaRPr>
          </a:p>
          <a:p>
            <a:pPr marL="82296" indent="0">
              <a:buNone/>
            </a:pPr>
            <a:endParaRPr lang="en-US" dirty="0">
              <a:latin typeface="宋体" pitchFamily="2" charset="-122"/>
              <a:ea typeface="宋体" pitchFamily="2" charset="-122"/>
            </a:endParaRPr>
          </a:p>
          <a:p>
            <a:pPr marL="82296" indent="0">
              <a:buNone/>
            </a:pPr>
            <a:r>
              <a:rPr lang="zh-TW" altLang="en-US" dirty="0">
                <a:latin typeface="宋体" pitchFamily="2" charset="-122"/>
                <a:ea typeface="宋体" pitchFamily="2" charset="-122"/>
              </a:rPr>
              <a:t>墨蘭數枝宣德紙，苦茗壹杯成人窯</a:t>
            </a:r>
            <a:r>
              <a:rPr lang="zh-TW" altLang="en-US" dirty="0" smtClean="0">
                <a:latin typeface="宋体" pitchFamily="2" charset="-122"/>
                <a:ea typeface="宋体" pitchFamily="2" charset="-122"/>
              </a:rPr>
              <a:t>。</a:t>
            </a:r>
            <a:endParaRPr lang="en-US" altLang="zh-TW" dirty="0" smtClean="0">
              <a:latin typeface="宋体" pitchFamily="2" charset="-122"/>
              <a:ea typeface="宋体" pitchFamily="2" charset="-122"/>
            </a:endParaRPr>
          </a:p>
          <a:p>
            <a:pPr marL="82296" indent="0">
              <a:buNone/>
            </a:pPr>
            <a:endParaRPr lang="en-US" dirty="0">
              <a:latin typeface="宋体" pitchFamily="2" charset="-122"/>
              <a:ea typeface="宋体" pitchFamily="2" charset="-122"/>
            </a:endParaRPr>
          </a:p>
          <a:p>
            <a:pPr marL="82296" indent="0">
              <a:buNone/>
            </a:pPr>
            <a:r>
              <a:rPr lang="zh-TW" altLang="en-US" dirty="0">
                <a:latin typeface="宋体" pitchFamily="2" charset="-122"/>
                <a:ea typeface="宋体" pitchFamily="2" charset="-122"/>
              </a:rPr>
              <a:t>楚尾吳頭，壹片青山入座</a:t>
            </a:r>
            <a:r>
              <a:rPr lang="zh-TW" altLang="en-US" dirty="0" smtClean="0">
                <a:latin typeface="宋体" pitchFamily="2" charset="-122"/>
                <a:ea typeface="宋体" pitchFamily="2" charset="-122"/>
              </a:rPr>
              <a:t>；</a:t>
            </a:r>
            <a:endParaRPr lang="en-US" altLang="zh-TW" dirty="0" smtClean="0">
              <a:latin typeface="宋体" pitchFamily="2" charset="-122"/>
              <a:ea typeface="宋体" pitchFamily="2" charset="-122"/>
            </a:endParaRPr>
          </a:p>
          <a:p>
            <a:pPr marL="82296" indent="0">
              <a:buNone/>
            </a:pPr>
            <a:r>
              <a:rPr lang="zh-TW" altLang="en-US" dirty="0" smtClean="0">
                <a:latin typeface="宋体" pitchFamily="2" charset="-122"/>
                <a:ea typeface="宋体" pitchFamily="2" charset="-122"/>
              </a:rPr>
              <a:t>淮南</a:t>
            </a:r>
            <a:r>
              <a:rPr lang="zh-TW" altLang="en-US" dirty="0">
                <a:latin typeface="宋体" pitchFamily="2" charset="-122"/>
                <a:ea typeface="宋体" pitchFamily="2" charset="-122"/>
              </a:rPr>
              <a:t>江北，半潭秋水烹茶。</a:t>
            </a:r>
            <a:endParaRPr lang="en-US" dirty="0">
              <a:latin typeface="宋体" pitchFamily="2" charset="-122"/>
              <a:ea typeface="宋体" pitchFamily="2" charset="-122"/>
            </a:endParaRPr>
          </a:p>
          <a:p>
            <a:pPr marL="82296" indent="0">
              <a:buNone/>
            </a:pPr>
            <a:endParaRPr lang="en-US" dirty="0">
              <a:latin typeface="宋体" pitchFamily="2" charset="-122"/>
              <a:ea typeface="宋体" pitchFamily="2" charset="-122"/>
            </a:endParaRPr>
          </a:p>
          <a:p>
            <a:pPr marL="82296" indent="0">
              <a:buNone/>
            </a:pP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365104"/>
            <a:ext cx="1584176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3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5608" y="620688"/>
            <a:ext cx="7498080" cy="5627712"/>
          </a:xfrm>
        </p:spPr>
        <p:txBody>
          <a:bodyPr/>
          <a:lstStyle/>
          <a:p>
            <a:pPr marL="82296" indent="0">
              <a:buNone/>
            </a:pPr>
            <a:r>
              <a:rPr lang="zh-TW" altLang="en-US" dirty="0">
                <a:latin typeface="宋体" pitchFamily="2" charset="-122"/>
                <a:ea typeface="宋体" pitchFamily="2" charset="-122"/>
              </a:rPr>
              <a:t>山光撲面因朝雨，</a:t>
            </a:r>
          </a:p>
          <a:p>
            <a:pPr marL="82296" indent="0">
              <a:buNone/>
            </a:pPr>
            <a:r>
              <a:rPr lang="zh-TW" altLang="en-US" dirty="0">
                <a:latin typeface="宋体" pitchFamily="2" charset="-122"/>
                <a:ea typeface="宋体" pitchFamily="2" charset="-122"/>
              </a:rPr>
              <a:t>江水回頭為晚潮。</a:t>
            </a:r>
          </a:p>
          <a:p>
            <a:pPr marL="82296" indent="0">
              <a:buNone/>
            </a:pPr>
            <a:endParaRPr lang="zh-TW" altLang="en-US" dirty="0">
              <a:latin typeface="宋体" pitchFamily="2" charset="-122"/>
              <a:ea typeface="宋体" pitchFamily="2" charset="-122"/>
            </a:endParaRPr>
          </a:p>
          <a:p>
            <a:pPr marL="82296" indent="0">
              <a:buNone/>
            </a:pPr>
            <a:r>
              <a:rPr lang="zh-TW" altLang="en-US" dirty="0">
                <a:latin typeface="宋体" pitchFamily="2" charset="-122"/>
                <a:ea typeface="宋体" pitchFamily="2" charset="-122"/>
              </a:rPr>
              <a:t>雷文古泉八九個，</a:t>
            </a:r>
          </a:p>
          <a:p>
            <a:pPr marL="82296" indent="0">
              <a:buNone/>
            </a:pPr>
            <a:r>
              <a:rPr lang="zh-TW" altLang="en-US" dirty="0">
                <a:latin typeface="宋体" pitchFamily="2" charset="-122"/>
                <a:ea typeface="宋体" pitchFamily="2" charset="-122"/>
              </a:rPr>
              <a:t>日鑄新茶三兩甌。</a:t>
            </a:r>
          </a:p>
          <a:p>
            <a:pPr marL="82296" indent="0">
              <a:buNone/>
            </a:pPr>
            <a:endParaRPr lang="zh-TW" altLang="en-US" dirty="0">
              <a:latin typeface="宋体" pitchFamily="2" charset="-122"/>
              <a:ea typeface="宋体" pitchFamily="2" charset="-122"/>
            </a:endParaRPr>
          </a:p>
          <a:p>
            <a:pPr marL="82296" indent="0">
              <a:buNone/>
            </a:pPr>
            <a:r>
              <a:rPr lang="zh-TW" altLang="en-US" dirty="0">
                <a:latin typeface="宋体" pitchFamily="2" charset="-122"/>
                <a:ea typeface="宋体" pitchFamily="2" charset="-122"/>
              </a:rPr>
              <a:t>茶甘酒美汲雙井，</a:t>
            </a:r>
          </a:p>
          <a:p>
            <a:pPr marL="82296" indent="0">
              <a:buNone/>
            </a:pPr>
            <a:r>
              <a:rPr lang="zh-TW" altLang="en-US" dirty="0">
                <a:latin typeface="宋体" pitchFamily="2" charset="-122"/>
                <a:ea typeface="宋体" pitchFamily="2" charset="-122"/>
              </a:rPr>
              <a:t>魚肥稻香派百泉。</a:t>
            </a:r>
          </a:p>
          <a:p>
            <a:pPr marL="82296" indent="0">
              <a:buNone/>
            </a:pP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48680"/>
            <a:ext cx="3763144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3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6048672"/>
          </a:xfrm>
        </p:spPr>
        <p:txBody>
          <a:bodyPr/>
          <a:lstStyle/>
          <a:p>
            <a:pPr marL="82296" indent="0">
              <a:buNone/>
            </a:pPr>
            <a:r>
              <a:rPr lang="zh-TW" altLang="en-US" dirty="0" smtClean="0">
                <a:latin typeface="宋体" pitchFamily="2" charset="-122"/>
                <a:ea typeface="宋体" pitchFamily="2" charset="-122"/>
              </a:rPr>
              <a:t>汲</a:t>
            </a:r>
            <a:r>
              <a:rPr lang="zh-TW" altLang="en-US" dirty="0">
                <a:latin typeface="宋体" pitchFamily="2" charset="-122"/>
                <a:ea typeface="宋体" pitchFamily="2" charset="-122"/>
              </a:rPr>
              <a:t>來江水烹新茗</a:t>
            </a:r>
            <a:r>
              <a:rPr lang="zh-TW" altLang="en-US" dirty="0" smtClean="0">
                <a:latin typeface="宋体" pitchFamily="2" charset="-122"/>
                <a:ea typeface="宋体" pitchFamily="2" charset="-122"/>
              </a:rPr>
              <a:t>，</a:t>
            </a:r>
            <a:endParaRPr lang="en-US" altLang="zh-TW" dirty="0" smtClean="0">
              <a:latin typeface="宋体" pitchFamily="2" charset="-122"/>
              <a:ea typeface="宋体" pitchFamily="2" charset="-122"/>
            </a:endParaRPr>
          </a:p>
          <a:p>
            <a:pPr marL="82296" indent="0">
              <a:buNone/>
            </a:pPr>
            <a:r>
              <a:rPr lang="zh-TW" altLang="en-US" dirty="0" smtClean="0">
                <a:latin typeface="宋体" pitchFamily="2" charset="-122"/>
                <a:ea typeface="宋体" pitchFamily="2" charset="-122"/>
              </a:rPr>
              <a:t>買</a:t>
            </a:r>
            <a:r>
              <a:rPr lang="zh-TW" altLang="en-US" dirty="0">
                <a:latin typeface="宋体" pitchFamily="2" charset="-122"/>
                <a:ea typeface="宋体" pitchFamily="2" charset="-122"/>
              </a:rPr>
              <a:t>盡青山當畫屏。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  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marL="82296" indent="0">
              <a:buNone/>
            </a:pPr>
            <a:endParaRPr lang="en-US" altLang="zh-TW" dirty="0" smtClean="0">
              <a:latin typeface="宋体" pitchFamily="2" charset="-122"/>
              <a:ea typeface="宋体" pitchFamily="2" charset="-122"/>
            </a:endParaRPr>
          </a:p>
          <a:p>
            <a:pPr marL="82296" indent="0">
              <a:buNone/>
            </a:pPr>
            <a:r>
              <a:rPr lang="zh-TW" altLang="en-US" dirty="0" smtClean="0">
                <a:latin typeface="宋体" pitchFamily="2" charset="-122"/>
                <a:ea typeface="宋体" pitchFamily="2" charset="-122"/>
              </a:rPr>
              <a:t>掃</a:t>
            </a:r>
            <a:r>
              <a:rPr lang="zh-TW" altLang="en-US" dirty="0">
                <a:latin typeface="宋体" pitchFamily="2" charset="-122"/>
                <a:ea typeface="宋体" pitchFamily="2" charset="-122"/>
              </a:rPr>
              <a:t>來竹葉烹茶葉</a:t>
            </a:r>
            <a:r>
              <a:rPr lang="zh-TW" altLang="en-US" dirty="0" smtClean="0">
                <a:latin typeface="宋体" pitchFamily="2" charset="-122"/>
                <a:ea typeface="宋体" pitchFamily="2" charset="-122"/>
              </a:rPr>
              <a:t>，</a:t>
            </a:r>
            <a:endParaRPr lang="en-US" altLang="zh-TW" dirty="0" smtClean="0">
              <a:latin typeface="宋体" pitchFamily="2" charset="-122"/>
              <a:ea typeface="宋体" pitchFamily="2" charset="-122"/>
            </a:endParaRPr>
          </a:p>
          <a:p>
            <a:pPr marL="82296" indent="0">
              <a:buNone/>
            </a:pPr>
            <a:r>
              <a:rPr lang="zh-TW" altLang="en-US" dirty="0" smtClean="0">
                <a:latin typeface="宋体" pitchFamily="2" charset="-122"/>
                <a:ea typeface="宋体" pitchFamily="2" charset="-122"/>
              </a:rPr>
              <a:t>劈</a:t>
            </a:r>
            <a:r>
              <a:rPr lang="zh-TW" altLang="en-US" dirty="0">
                <a:latin typeface="宋体" pitchFamily="2" charset="-122"/>
                <a:ea typeface="宋体" pitchFamily="2" charset="-122"/>
              </a:rPr>
              <a:t>碎松根煮菜根。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  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marL="82296" indent="0">
              <a:buNone/>
            </a:pPr>
            <a:endParaRPr lang="en-US" altLang="zh-CN" dirty="0">
              <a:latin typeface="宋体" pitchFamily="2" charset="-122"/>
              <a:ea typeface="宋体" pitchFamily="2" charset="-122"/>
            </a:endParaRPr>
          </a:p>
          <a:p>
            <a:pPr marL="82296" indent="0">
              <a:buNone/>
            </a:pPr>
            <a:r>
              <a:rPr lang="zh-TW" altLang="en-US" dirty="0" smtClean="0">
                <a:latin typeface="宋体" pitchFamily="2" charset="-122"/>
                <a:ea typeface="宋体" pitchFamily="2" charset="-122"/>
              </a:rPr>
              <a:t>上岸</a:t>
            </a:r>
            <a:r>
              <a:rPr lang="zh-TW" altLang="en-US" dirty="0">
                <a:latin typeface="宋体" pitchFamily="2" charset="-122"/>
                <a:ea typeface="宋体" pitchFamily="2" charset="-122"/>
              </a:rPr>
              <a:t>拾雲去</a:t>
            </a:r>
            <a:r>
              <a:rPr lang="zh-TW" altLang="en-US" dirty="0" smtClean="0">
                <a:latin typeface="宋体" pitchFamily="2" charset="-122"/>
                <a:ea typeface="宋体" pitchFamily="2" charset="-122"/>
              </a:rPr>
              <a:t>，</a:t>
            </a:r>
            <a:endParaRPr lang="en-US" altLang="zh-TW" dirty="0" smtClean="0">
              <a:latin typeface="宋体" pitchFamily="2" charset="-122"/>
              <a:ea typeface="宋体" pitchFamily="2" charset="-122"/>
            </a:endParaRPr>
          </a:p>
          <a:p>
            <a:pPr marL="82296" indent="0">
              <a:buNone/>
            </a:pPr>
            <a:r>
              <a:rPr lang="zh-TW" altLang="en-US" dirty="0" smtClean="0">
                <a:latin typeface="宋体" pitchFamily="2" charset="-122"/>
                <a:ea typeface="宋体" pitchFamily="2" charset="-122"/>
              </a:rPr>
              <a:t>巖</a:t>
            </a:r>
            <a:r>
              <a:rPr lang="zh-TW" altLang="en-US" dirty="0">
                <a:latin typeface="宋体" pitchFamily="2" charset="-122"/>
                <a:ea typeface="宋体" pitchFamily="2" charset="-122"/>
              </a:rPr>
              <a:t>前煮新茶。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                  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 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836712"/>
            <a:ext cx="3131840" cy="476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8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340768"/>
            <a:ext cx="8064896" cy="4800600"/>
          </a:xfrm>
        </p:spPr>
        <p:txBody>
          <a:bodyPr/>
          <a:lstStyle/>
          <a:p>
            <a:pPr algn="just">
              <a:spcAft>
                <a:spcPts val="0"/>
              </a:spcAft>
              <a:tabLst>
                <a:tab pos="3257550" algn="l"/>
              </a:tabLst>
            </a:pPr>
            <a:r>
              <a:rPr lang="zh-CN" altLang="zh-CN" kern="100" dirty="0">
                <a:latin typeface="Calibri"/>
                <a:ea typeface="宋体"/>
                <a:cs typeface="Times New Roman"/>
              </a:rPr>
              <a:t>茶葉的製作過程：</a:t>
            </a:r>
          </a:p>
          <a:p>
            <a:pPr algn="just">
              <a:spcAft>
                <a:spcPts val="0"/>
              </a:spcAft>
              <a:tabLst>
                <a:tab pos="3257550" algn="l"/>
              </a:tabLst>
            </a:pPr>
            <a:r>
              <a:rPr lang="en-US" altLang="zh-CN" kern="100" dirty="0">
                <a:latin typeface="Calibri"/>
                <a:ea typeface="宋体"/>
                <a:cs typeface="Times New Roman"/>
              </a:rPr>
              <a:t>https://v.qq.com/x/page/a0383cf71pm.html</a:t>
            </a:r>
            <a:endParaRPr lang="zh-CN" altLang="zh-CN" kern="100" dirty="0">
              <a:latin typeface="Calibri"/>
              <a:ea typeface="宋体"/>
              <a:cs typeface="Times New Roman"/>
            </a:endParaRPr>
          </a:p>
          <a:p>
            <a:pPr marL="82296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481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/>
          <a:lstStyle/>
          <a:p>
            <a:r>
              <a:rPr lang="en-US" altLang="zh-TW" dirty="0"/>
              <a:t>1</a:t>
            </a:r>
            <a:r>
              <a:rPr lang="zh-TW" altLang="en-US" dirty="0"/>
              <a:t>、鮮葉的采摘</a:t>
            </a:r>
          </a:p>
          <a:p>
            <a:r>
              <a:rPr lang="zh-TW" altLang="en-US" dirty="0"/>
              <a:t>用於做高檔名優茶的鮮葉要求采摘清明前的嫩芽為主，采摘時註意“三不采”，即不采雨水葉、紅紫葉、蟲傷葉。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45735"/>
            <a:ext cx="6696744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0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99024" y="183096"/>
            <a:ext cx="7498080" cy="5771728"/>
          </a:xfrm>
        </p:spPr>
        <p:txBody>
          <a:bodyPr/>
          <a:lstStyle/>
          <a:p>
            <a:pPr marL="82296" indent="0" algn="just">
              <a:spcAft>
                <a:spcPts val="0"/>
              </a:spcAft>
              <a:buNone/>
            </a:pPr>
            <a:r>
              <a:rPr lang="en-US" altLang="zh-TW" dirty="0"/>
              <a:t>2</a:t>
            </a:r>
            <a:r>
              <a:rPr lang="zh-TW" altLang="en-US" dirty="0"/>
              <a:t>、攤青</a:t>
            </a:r>
          </a:p>
          <a:p>
            <a:pPr marL="82296" indent="0" algn="just">
              <a:spcAft>
                <a:spcPts val="0"/>
              </a:spcAft>
              <a:buNone/>
            </a:pPr>
            <a:r>
              <a:rPr lang="zh-TW" altLang="en-US" dirty="0"/>
              <a:t>新茶采摘回來後，需將其攤開放在篾曬墊上，中途均勻翻動</a:t>
            </a:r>
            <a:r>
              <a:rPr lang="en-US" altLang="zh-TW" dirty="0"/>
              <a:t>3</a:t>
            </a:r>
            <a:r>
              <a:rPr lang="zh-TW" altLang="en-US" dirty="0"/>
              <a:t>到</a:t>
            </a:r>
            <a:r>
              <a:rPr lang="en-US" altLang="zh-TW" dirty="0"/>
              <a:t>4</a:t>
            </a:r>
            <a:r>
              <a:rPr lang="zh-TW" altLang="en-US" dirty="0"/>
              <a:t>次。周長樹介紹，“要自然萎雕</a:t>
            </a:r>
            <a:r>
              <a:rPr lang="en-US" altLang="zh-TW" dirty="0"/>
              <a:t>6</a:t>
            </a:r>
            <a:r>
              <a:rPr lang="zh-TW" altLang="en-US" dirty="0"/>
              <a:t>到</a:t>
            </a:r>
            <a:r>
              <a:rPr lang="en-US" altLang="zh-TW" dirty="0"/>
              <a:t>8</a:t>
            </a:r>
            <a:r>
              <a:rPr lang="zh-TW" altLang="en-US" dirty="0"/>
              <a:t>個小時，使茶葉的香氣慢慢的散發出來。”</a:t>
            </a:r>
          </a:p>
          <a:p>
            <a:pPr marL="82296" indent="0" algn="just">
              <a:spcAft>
                <a:spcPts val="0"/>
              </a:spcAft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852936"/>
            <a:ext cx="576064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3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9632" y="116632"/>
            <a:ext cx="7498080" cy="6120680"/>
          </a:xfrm>
        </p:spPr>
        <p:txBody>
          <a:bodyPr/>
          <a:lstStyle/>
          <a:p>
            <a:pPr marL="82296" indent="0">
              <a:buNone/>
            </a:pPr>
            <a:r>
              <a:rPr lang="en-US" altLang="zh-TW" dirty="0" smtClean="0"/>
              <a:t>3</a:t>
            </a:r>
            <a:r>
              <a:rPr lang="zh-TW" altLang="en-US" dirty="0"/>
              <a:t>、殺青</a:t>
            </a:r>
          </a:p>
          <a:p>
            <a:pPr marL="82296" indent="0">
              <a:buNone/>
            </a:pPr>
            <a:r>
              <a:rPr lang="zh-TW" altLang="en-US" dirty="0"/>
              <a:t>攤青之後就是殺青，這是關鍵壹環。綠茶的形狀、香味，都與殺青緊密相關。具體操作是將茶葉倒進鍋內，隨即用雙手翻炒，使茶葉均勻受熱，水分快速蒸發。“手工操作時要求適溫、適度、適量，溫度適當先高後低，切忌溫度過高或過低。如原料以嫩芽為主，鍋溫溫度控制在</a:t>
            </a:r>
            <a:r>
              <a:rPr lang="en-US" altLang="zh-TW" dirty="0"/>
              <a:t>110℃-120℃</a:t>
            </a:r>
            <a:r>
              <a:rPr lang="zh-TW" altLang="en-US" dirty="0"/>
              <a:t>，每鍋投葉量</a:t>
            </a:r>
            <a:r>
              <a:rPr lang="en-US" altLang="zh-TW" dirty="0"/>
              <a:t>300-400</a:t>
            </a:r>
            <a:r>
              <a:rPr lang="zh-TW" altLang="en-US" dirty="0"/>
              <a:t>克。</a:t>
            </a:r>
            <a:r>
              <a:rPr lang="zh-TW" altLang="en-US" dirty="0" smtClean="0"/>
              <a:t>”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5" b="39867"/>
          <a:stretch/>
        </p:blipFill>
        <p:spPr bwMode="auto">
          <a:xfrm>
            <a:off x="3995936" y="4725144"/>
            <a:ext cx="4536504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32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6048672"/>
          </a:xfrm>
        </p:spPr>
        <p:txBody>
          <a:bodyPr/>
          <a:lstStyle/>
          <a:p>
            <a:pPr marL="82296" indent="0">
              <a:buNone/>
            </a:pPr>
            <a:r>
              <a:rPr lang="en-US" altLang="zh-TW" dirty="0"/>
              <a:t>4</a:t>
            </a:r>
            <a:r>
              <a:rPr lang="zh-TW" altLang="en-US" dirty="0"/>
              <a:t>、散熱、揉撚</a:t>
            </a:r>
          </a:p>
          <a:p>
            <a:pPr marL="82296" indent="0">
              <a:buNone/>
            </a:pPr>
            <a:r>
              <a:rPr lang="zh-TW" altLang="en-US" dirty="0" smtClean="0"/>
              <a:t>茶</a:t>
            </a:r>
            <a:r>
              <a:rPr lang="zh-TW" altLang="en-US" dirty="0"/>
              <a:t>葉出鍋後，放在篾盤上，及時清風散熱。同時，用雙手在篾盤上反復揉撚，使葉細胞組織受到壹定程度的損傷，內含物質滲出，為成品茶香味發揮打下基礎。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449397"/>
            <a:ext cx="53625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9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91680" y="149075"/>
            <a:ext cx="2520280" cy="6552728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zh-CN" altLang="en-US" sz="115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十大名茶</a:t>
            </a:r>
            <a:endParaRPr lang="zh-CN" altLang="en-US" sz="115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723" y="-3561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9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67744" y="368660"/>
            <a:ext cx="1152128" cy="6120680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zh-CN" altLang="en-US" sz="6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你們能說出幾個</a:t>
            </a:r>
            <a:endParaRPr lang="en-US" altLang="zh-CN" sz="66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82296" indent="0">
              <a:buNone/>
            </a:pPr>
            <a:r>
              <a:rPr lang="en-US" altLang="zh-CN" sz="6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sz="6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？</a:t>
            </a:r>
            <a:endParaRPr lang="zh-CN" altLang="en-US" sz="6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225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每個</a:t>
            </a:r>
            <a:r>
              <a:rPr lang="zh-CN" altLang="en-US" dirty="0" smtClean="0"/>
              <a:t>人都介紹早茶的一道菜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983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8640"/>
            <a:ext cx="3816424" cy="6669360"/>
          </a:xfrm>
        </p:spPr>
      </p:pic>
    </p:spTree>
    <p:extLst>
      <p:ext uri="{BB962C8B-B14F-4D97-AF65-F5344CB8AC3E}">
        <p14:creationId xmlns:p14="http://schemas.microsoft.com/office/powerpoint/2010/main" val="189291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3648" y="635674"/>
            <a:ext cx="7498080" cy="6192688"/>
          </a:xfrm>
        </p:spPr>
        <p:txBody>
          <a:bodyPr/>
          <a:lstStyle/>
          <a:p>
            <a:pPr marL="82296" indent="0">
              <a:buNone/>
            </a:pPr>
            <a:r>
              <a:rPr lang="zh-TW" altLang="en-US" dirty="0"/>
              <a:t>西湖龍</a:t>
            </a:r>
            <a:r>
              <a:rPr lang="zh-TW" altLang="en-US" dirty="0" smtClean="0"/>
              <a:t>井</a:t>
            </a:r>
            <a:r>
              <a:rPr lang="zh-CN" altLang="en-US" dirty="0" smtClean="0"/>
              <a:t>（綠茶）</a:t>
            </a:r>
            <a:endParaRPr lang="zh-TW" altLang="en-US" dirty="0"/>
          </a:p>
          <a:p>
            <a:pPr marL="82296" indent="0">
              <a:buNone/>
            </a:pPr>
            <a:r>
              <a:rPr lang="zh-TW" altLang="en-US" dirty="0"/>
              <a:t>西湖龍井，產於</a:t>
            </a:r>
            <a:r>
              <a:rPr lang="zh-TW" altLang="en-US" dirty="0">
                <a:solidFill>
                  <a:srgbClr val="FF0000"/>
                </a:solidFill>
              </a:rPr>
              <a:t>浙江省杭州市西湖</a:t>
            </a:r>
            <a:r>
              <a:rPr lang="zh-TW" altLang="en-US" dirty="0"/>
              <a:t>周圍的群山之中</a:t>
            </a:r>
            <a:r>
              <a:rPr lang="zh-TW" altLang="en-US" dirty="0" smtClean="0"/>
              <a:t>。顏</a:t>
            </a:r>
            <a:r>
              <a:rPr lang="zh-TW" altLang="en-US" dirty="0"/>
              <a:t>色：色澤嫩綠泛黃。外形：扁平光滑，苗鋒尖削</a:t>
            </a:r>
            <a:r>
              <a:rPr lang="zh-TW" altLang="en-US" dirty="0" smtClean="0"/>
              <a:t>。湯</a:t>
            </a:r>
            <a:r>
              <a:rPr lang="zh-TW" altLang="en-US" dirty="0"/>
              <a:t>色嫩黃（綠）明亮；清香或嫩栗</a:t>
            </a:r>
            <a:r>
              <a:rPr lang="zh-TW" altLang="en-US" dirty="0" smtClean="0"/>
              <a:t>香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93" b="9134"/>
          <a:stretch/>
        </p:blipFill>
        <p:spPr>
          <a:xfrm>
            <a:off x="4840796" y="4266000"/>
            <a:ext cx="3384376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4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/>
          <a:lstStyle/>
          <a:p>
            <a:pPr marL="82296" indent="0">
              <a:buNone/>
            </a:pPr>
            <a:r>
              <a:rPr lang="zh-TW" altLang="en-US" dirty="0"/>
              <a:t>洞庭</a:t>
            </a:r>
            <a:r>
              <a:rPr lang="zh-TW" altLang="en-US" dirty="0" smtClean="0"/>
              <a:t>碧螺春</a:t>
            </a:r>
            <a:r>
              <a:rPr lang="zh-CN" altLang="en-US" dirty="0" smtClean="0"/>
              <a:t>（綠茶）</a:t>
            </a:r>
            <a:endParaRPr lang="zh-TW" altLang="en-US" dirty="0"/>
          </a:p>
          <a:p>
            <a:pPr marL="82296" indent="0">
              <a:buNone/>
            </a:pPr>
            <a:r>
              <a:rPr lang="zh-TW" altLang="en-US" dirty="0"/>
              <a:t>洞庭碧螺春茶產於</a:t>
            </a:r>
            <a:r>
              <a:rPr lang="zh-TW" altLang="en-US" dirty="0">
                <a:solidFill>
                  <a:srgbClr val="FF0000"/>
                </a:solidFill>
              </a:rPr>
              <a:t>江蘇省蘇州市太湖洞庭山</a:t>
            </a:r>
            <a:r>
              <a:rPr lang="zh-TW" altLang="en-US" dirty="0"/>
              <a:t>。碧螺春茶條索纖細，卷曲成螺，滿披茸毛，色澤碧綠。顏色：色澤銀綠，翠碧誘人。外形：外形條索緊結呈卷曲如毛螺，白毫顯露。滋味：香氣清爽</a:t>
            </a:r>
            <a:r>
              <a:rPr lang="zh-TW" altLang="en-US" dirty="0" smtClean="0"/>
              <a:t>持久</a:t>
            </a:r>
            <a:r>
              <a:rPr lang="zh-CN" altLang="en-US" smtClean="0"/>
              <a:t>。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524" y="4557397"/>
            <a:ext cx="3633019" cy="221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0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31640" y="188640"/>
            <a:ext cx="7498080" cy="6048672"/>
          </a:xfrm>
        </p:spPr>
        <p:txBody>
          <a:bodyPr/>
          <a:lstStyle/>
          <a:p>
            <a:pPr marL="82296" indent="0">
              <a:buNone/>
            </a:pPr>
            <a:r>
              <a:rPr lang="zh-TW" altLang="en-US" dirty="0"/>
              <a:t>黃山</a:t>
            </a:r>
            <a:r>
              <a:rPr lang="zh-TW" altLang="en-US" dirty="0" smtClean="0"/>
              <a:t>毛峰</a:t>
            </a:r>
            <a:r>
              <a:rPr lang="zh-CN" altLang="en-US" dirty="0" smtClean="0"/>
              <a:t>（綠茶）</a:t>
            </a:r>
            <a:endParaRPr lang="zh-TW" altLang="en-US" dirty="0"/>
          </a:p>
          <a:p>
            <a:pPr marL="82296" indent="0">
              <a:buNone/>
            </a:pPr>
            <a:r>
              <a:rPr lang="zh-TW" altLang="en-US" dirty="0"/>
              <a:t>黃山毛峰茶產於</a:t>
            </a:r>
            <a:r>
              <a:rPr lang="zh-TW" altLang="en-US" dirty="0">
                <a:solidFill>
                  <a:srgbClr val="FF0000"/>
                </a:solidFill>
              </a:rPr>
              <a:t>安徽省太平縣以南</a:t>
            </a:r>
            <a:r>
              <a:rPr lang="zh-TW" altLang="en-US" dirty="0"/>
              <a:t>，歙縣以北的黃山。茶芽格外肥壯，柔軟細嫩，葉片肥厚，經久耐泡，香氣馥郁，滋味醇甜，成為茶中的上品。顏色：嫩綠油潤。外形：細扁如雀舌，芽似鋒；白毫顯，色似象牙。滋味</a:t>
            </a:r>
            <a:r>
              <a:rPr lang="zh-TW" altLang="en-US" dirty="0" smtClean="0"/>
              <a:t>：清新持久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437112"/>
            <a:ext cx="3895080" cy="220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3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6192688"/>
          </a:xfrm>
        </p:spPr>
        <p:txBody>
          <a:bodyPr/>
          <a:lstStyle/>
          <a:p>
            <a:pPr marL="82296" indent="0" algn="just">
              <a:spcAft>
                <a:spcPts val="0"/>
              </a:spcAft>
              <a:buNone/>
            </a:pPr>
            <a:r>
              <a:rPr lang="zh-TW" altLang="en-US" kern="100" dirty="0">
                <a:latin typeface="Calibri"/>
                <a:ea typeface="宋体"/>
                <a:cs typeface="Times New Roman"/>
              </a:rPr>
              <a:t>廬山雲霧</a:t>
            </a:r>
            <a:r>
              <a:rPr lang="zh-TW" altLang="en-US" kern="100" dirty="0" smtClean="0">
                <a:latin typeface="Calibri"/>
                <a:ea typeface="宋体"/>
                <a:cs typeface="Times New Roman"/>
              </a:rPr>
              <a:t>茶</a:t>
            </a:r>
            <a:r>
              <a:rPr lang="zh-CN" altLang="en-US" kern="100" dirty="0" smtClean="0">
                <a:latin typeface="Calibri"/>
                <a:ea typeface="宋体"/>
                <a:cs typeface="Times New Roman"/>
              </a:rPr>
              <a:t>（綠茶）</a:t>
            </a:r>
            <a:endParaRPr lang="zh-TW" altLang="en-US" kern="100" dirty="0">
              <a:latin typeface="Calibri"/>
              <a:ea typeface="宋体"/>
              <a:cs typeface="Times New Roman"/>
            </a:endParaRPr>
          </a:p>
          <a:p>
            <a:pPr marL="82296" indent="0" algn="just">
              <a:spcAft>
                <a:spcPts val="0"/>
              </a:spcAft>
              <a:buNone/>
            </a:pPr>
            <a:r>
              <a:rPr lang="zh-TW" altLang="en-US" kern="100" dirty="0">
                <a:latin typeface="Calibri"/>
                <a:ea typeface="宋体"/>
                <a:cs typeface="Times New Roman"/>
              </a:rPr>
              <a:t>廬山雲霧茶產於</a:t>
            </a:r>
            <a:r>
              <a:rPr lang="zh-TW" altLang="en-US" kern="100" dirty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江西省九江市廬山</a:t>
            </a:r>
            <a:r>
              <a:rPr lang="zh-TW" altLang="en-US" kern="100" dirty="0" smtClean="0">
                <a:latin typeface="Calibri"/>
                <a:ea typeface="宋体"/>
                <a:cs typeface="Times New Roman"/>
              </a:rPr>
              <a:t>。廬</a:t>
            </a:r>
            <a:r>
              <a:rPr lang="zh-TW" altLang="en-US" kern="100" dirty="0">
                <a:latin typeface="Calibri"/>
                <a:ea typeface="宋体"/>
                <a:cs typeface="Times New Roman"/>
              </a:rPr>
              <a:t>山雲霧茶色澤翠綠，香如幽蘭，味濃醇鮮爽，芽葉肥嫩顯白亮</a:t>
            </a:r>
            <a:r>
              <a:rPr lang="zh-TW" altLang="en-US" kern="100" dirty="0" smtClean="0">
                <a:latin typeface="Calibri"/>
                <a:ea typeface="宋体"/>
                <a:cs typeface="Times New Roman"/>
              </a:rPr>
              <a:t>。</a:t>
            </a:r>
            <a:endParaRPr lang="en-US" altLang="zh-TW" kern="100" dirty="0" smtClean="0">
              <a:latin typeface="Calibri"/>
              <a:ea typeface="宋体"/>
              <a:cs typeface="Times New Roman"/>
            </a:endParaRPr>
          </a:p>
          <a:p>
            <a:pPr marL="82296" indent="0" algn="just">
              <a:spcAft>
                <a:spcPts val="0"/>
              </a:spcAft>
              <a:buNone/>
            </a:pPr>
            <a:endParaRPr lang="zh-CN" altLang="zh-CN" kern="100" dirty="0">
              <a:latin typeface="Calibri"/>
              <a:ea typeface="宋体"/>
              <a:cs typeface="Times New Roman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140968"/>
            <a:ext cx="3882008" cy="32335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20888"/>
            <a:ext cx="3670548" cy="395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5616" y="13905"/>
            <a:ext cx="7498080" cy="6048672"/>
          </a:xfrm>
        </p:spPr>
        <p:txBody>
          <a:bodyPr/>
          <a:lstStyle/>
          <a:p>
            <a:pPr marL="82296" indent="0" algn="just">
              <a:spcAft>
                <a:spcPts val="0"/>
              </a:spcAft>
              <a:buNone/>
            </a:pPr>
            <a:r>
              <a:rPr lang="zh-TW" altLang="en-US" kern="100" dirty="0" smtClean="0">
                <a:latin typeface="Calibri"/>
                <a:ea typeface="宋体"/>
                <a:cs typeface="Times New Roman"/>
              </a:rPr>
              <a:t>鐵</a:t>
            </a:r>
            <a:r>
              <a:rPr lang="zh-TW" altLang="en-US" kern="100" dirty="0">
                <a:latin typeface="Calibri"/>
                <a:ea typeface="宋体"/>
                <a:cs typeface="Times New Roman"/>
              </a:rPr>
              <a:t>觀音（青茶）</a:t>
            </a:r>
          </a:p>
          <a:p>
            <a:pPr marL="82296" indent="0" algn="just">
              <a:spcAft>
                <a:spcPts val="0"/>
              </a:spcAft>
              <a:buNone/>
            </a:pPr>
            <a:r>
              <a:rPr lang="zh-TW" altLang="en-US" kern="100" dirty="0">
                <a:latin typeface="Calibri"/>
                <a:ea typeface="宋体"/>
                <a:cs typeface="Times New Roman"/>
              </a:rPr>
              <a:t>安溪鐵觀音茶產於</a:t>
            </a:r>
            <a:r>
              <a:rPr lang="zh-TW" altLang="en-US" kern="100" dirty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福建省安溪縣</a:t>
            </a:r>
            <a:r>
              <a:rPr lang="zh-TW" altLang="en-US" kern="100" dirty="0">
                <a:latin typeface="Calibri"/>
                <a:ea typeface="宋体"/>
                <a:cs typeface="Times New Roman"/>
              </a:rPr>
              <a:t>。安溪鐵觀音茶歷史悠久，素有</a:t>
            </a:r>
            <a:r>
              <a:rPr lang="zh-TW" altLang="en-US" kern="100" dirty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茶王</a:t>
            </a:r>
            <a:r>
              <a:rPr lang="zh-TW" altLang="en-US" kern="100" dirty="0">
                <a:latin typeface="Calibri"/>
                <a:ea typeface="宋体"/>
                <a:cs typeface="Times New Roman"/>
              </a:rPr>
              <a:t>之稱。 “砂綠起霜”成為鐵觀音高品級的標誌，獲得了“綠葉紅鑲邊，七泡有余香”的美譽</a:t>
            </a:r>
            <a:r>
              <a:rPr lang="zh-TW" altLang="en-US" kern="100" dirty="0" smtClean="0">
                <a:latin typeface="Calibri"/>
                <a:ea typeface="宋体"/>
                <a:cs typeface="Times New Roman"/>
              </a:rPr>
              <a:t>。顏</a:t>
            </a:r>
            <a:r>
              <a:rPr lang="zh-TW" altLang="en-US" kern="100" dirty="0">
                <a:latin typeface="Calibri"/>
                <a:ea typeface="宋体"/>
                <a:cs typeface="Times New Roman"/>
              </a:rPr>
              <a:t>色：烏潤砂綠。外形：條索肥壯緊結，卷緊而重實。</a:t>
            </a:r>
            <a:r>
              <a:rPr lang="zh-TW" altLang="en-US" kern="100" dirty="0" smtClean="0">
                <a:latin typeface="Calibri"/>
                <a:ea typeface="宋体"/>
                <a:cs typeface="Times New Roman"/>
              </a:rPr>
              <a:t>滋味：有</a:t>
            </a:r>
            <a:r>
              <a:rPr lang="zh-TW" altLang="en-US" kern="100" dirty="0">
                <a:latin typeface="Calibri"/>
                <a:ea typeface="宋体"/>
                <a:cs typeface="Times New Roman"/>
              </a:rPr>
              <a:t>桂花香；滋味醇厚甘爽生</a:t>
            </a:r>
            <a:r>
              <a:rPr lang="zh-TW" altLang="en-US" kern="100" dirty="0" smtClean="0">
                <a:latin typeface="Calibri"/>
                <a:ea typeface="宋体"/>
                <a:cs typeface="Times New Roman"/>
              </a:rPr>
              <a:t>津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725144"/>
            <a:ext cx="2520280" cy="19888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40" y="4687902"/>
            <a:ext cx="3528392" cy="206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2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6192688"/>
          </a:xfrm>
        </p:spPr>
        <p:txBody>
          <a:bodyPr/>
          <a:lstStyle/>
          <a:p>
            <a:pPr marL="82296" indent="0">
              <a:buNone/>
            </a:pPr>
            <a:r>
              <a:rPr lang="zh-TW" altLang="en-US" dirty="0"/>
              <a:t>君山銀針（黃茶）</a:t>
            </a:r>
          </a:p>
          <a:p>
            <a:pPr marL="82296" indent="0">
              <a:buNone/>
            </a:pPr>
            <a:r>
              <a:rPr lang="zh-TW" altLang="en-US" dirty="0"/>
              <a:t>君山銀針是中國著名黃茶之壹。君山，為</a:t>
            </a:r>
            <a:r>
              <a:rPr lang="zh-TW" altLang="en-US" dirty="0">
                <a:solidFill>
                  <a:srgbClr val="FF0000"/>
                </a:solidFill>
              </a:rPr>
              <a:t>湖南嶽陽縣洞庭湖中島嶼</a:t>
            </a:r>
            <a:r>
              <a:rPr lang="zh-TW" altLang="en-US" dirty="0"/>
              <a:t>。清代，君山茶分為“尖茶”、“茸茶”兩種。“尖茶”如茶劍，白毛茸然，納為貢茶，素稱</a:t>
            </a:r>
            <a:r>
              <a:rPr lang="zh-TW" altLang="en-US" dirty="0" smtClean="0"/>
              <a:t>“貢尖”</a:t>
            </a:r>
            <a:r>
              <a:rPr lang="zh-CN" altLang="en-US" dirty="0" smtClean="0"/>
              <a:t>。</a:t>
            </a:r>
            <a:r>
              <a:rPr lang="zh-TW" altLang="en-US" dirty="0" smtClean="0"/>
              <a:t> 顏</a:t>
            </a:r>
            <a:r>
              <a:rPr lang="zh-TW" altLang="en-US" dirty="0"/>
              <a:t>色：金黃光亮。外形：芽頭肥壯挺直，勻齊，滿披茸毛。滋味：香氣清鮮，茶色淺黃，味甜爽。</a:t>
            </a:r>
          </a:p>
          <a:p>
            <a:pPr marL="82296" indent="0"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"/>
          <a:stretch/>
        </p:blipFill>
        <p:spPr>
          <a:xfrm>
            <a:off x="4716016" y="4698984"/>
            <a:ext cx="3744416" cy="199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5616" y="116632"/>
            <a:ext cx="7498080" cy="612068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zh-TW" altLang="en-US" dirty="0" smtClean="0"/>
              <a:t>六</a:t>
            </a:r>
            <a:r>
              <a:rPr lang="zh-TW" altLang="en-US" dirty="0"/>
              <a:t>安瓜片（綠茶）</a:t>
            </a:r>
          </a:p>
          <a:p>
            <a:pPr marL="82296" indent="0">
              <a:buNone/>
            </a:pPr>
            <a:r>
              <a:rPr lang="zh-TW" altLang="en-US" dirty="0"/>
              <a:t>產自</a:t>
            </a:r>
            <a:r>
              <a:rPr lang="zh-TW" altLang="en-US" dirty="0">
                <a:solidFill>
                  <a:srgbClr val="FF0000"/>
                </a:solidFill>
              </a:rPr>
              <a:t>安徽六安地區的齊雲山</a:t>
            </a:r>
            <a:r>
              <a:rPr lang="zh-TW" altLang="en-US" dirty="0"/>
              <a:t>，經扳片、剔去嫩芽及茶梗，通過獨特的傳統加工工藝制成的形似瓜子的片形茶葉，突出特點在“三綠”，即幹茶色澤翠綠、湯色碧綠、葉底嫩綠。顏色：黛綠泛黃。外形：平展，每壹片都不帶啞和莖梗，微向上重疊，形似瓜子。滋味：香氣清高，湯色清澈，滋味回甜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725144"/>
            <a:ext cx="3407420" cy="196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7624" y="188640"/>
            <a:ext cx="7498080" cy="6048672"/>
          </a:xfrm>
        </p:spPr>
        <p:txBody>
          <a:bodyPr/>
          <a:lstStyle/>
          <a:p>
            <a:pPr marL="82296" indent="0">
              <a:buNone/>
            </a:pPr>
            <a:r>
              <a:rPr lang="zh-TW" altLang="en-US" dirty="0"/>
              <a:t>信陽毛尖（綠茶）</a:t>
            </a:r>
          </a:p>
          <a:p>
            <a:pPr marL="82296" indent="0">
              <a:buNone/>
            </a:pPr>
            <a:r>
              <a:rPr lang="zh-TW" altLang="en-US" dirty="0"/>
              <a:t>產自</a:t>
            </a:r>
            <a:r>
              <a:rPr lang="zh-TW" altLang="en-US" dirty="0">
                <a:solidFill>
                  <a:srgbClr val="FF0000"/>
                </a:solidFill>
              </a:rPr>
              <a:t>河南省信陽地區的群山之中</a:t>
            </a:r>
            <a:r>
              <a:rPr lang="zh-TW" altLang="en-US" dirty="0"/>
              <a:t>，信陽毛尖素來以“細、圓、光、直、多白毫、香高、味濃、湯色綠”的獨特風格而飲譽中外。顏色：色澤翠綠，白毫顯露。外形：條索細圓緊直。滋味：湯色嫩綠明亮，香氣鮮高，滋味鮮醇。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89040"/>
            <a:ext cx="3528392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66976" y="43543"/>
            <a:ext cx="7498080" cy="6480720"/>
          </a:xfrm>
        </p:spPr>
        <p:txBody>
          <a:bodyPr/>
          <a:lstStyle/>
          <a:p>
            <a:pPr marL="82296" indent="0">
              <a:buNone/>
            </a:pPr>
            <a:r>
              <a:rPr lang="zh-TW" altLang="en-US" dirty="0" smtClean="0"/>
              <a:t>武</a:t>
            </a:r>
            <a:r>
              <a:rPr lang="zh-TW" altLang="en-US" dirty="0"/>
              <a:t>夷巖茶（青茶）</a:t>
            </a:r>
          </a:p>
          <a:p>
            <a:pPr marL="82296" indent="0">
              <a:buNone/>
            </a:pPr>
            <a:r>
              <a:rPr lang="zh-TW" altLang="en-US" dirty="0"/>
              <a:t>產於</a:t>
            </a:r>
            <a:r>
              <a:rPr lang="zh-TW" altLang="en-US" dirty="0">
                <a:solidFill>
                  <a:srgbClr val="FF0000"/>
                </a:solidFill>
              </a:rPr>
              <a:t>中國福建省武夷山市</a:t>
            </a:r>
            <a:r>
              <a:rPr lang="zh-TW" altLang="en-US" dirty="0"/>
              <a:t>。外形條索肥壯、緊結、勻整，帶扭曲條形，俗稱“蜻蜓頭”，葉背起蛙皮狀砂粒，俗稱“蛤蟆背”。烏龍茶，半發酵。顏色：青褐色。外形：茶條壯結勻整，帶扭曲條形。滋味：香氣勝似蘭花而深沈持久，滋味濃醇清活，生津回甘。</a:t>
            </a:r>
          </a:p>
          <a:p>
            <a:pPr marL="82296" indent="0"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221088"/>
            <a:ext cx="3384376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早茶早茶顧名思義一定要有茶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/>
              <a:t>來看看我們</a:t>
            </a:r>
            <a:r>
              <a:rPr lang="zh-CN" altLang="en-US" dirty="0" smtClean="0"/>
              <a:t>的茶文化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057400"/>
            <a:ext cx="3200400" cy="4800600"/>
          </a:xfrm>
        </p:spPr>
      </p:pic>
    </p:spTree>
    <p:extLst>
      <p:ext uri="{BB962C8B-B14F-4D97-AF65-F5344CB8AC3E}">
        <p14:creationId xmlns:p14="http://schemas.microsoft.com/office/powerpoint/2010/main" val="347343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16632"/>
            <a:ext cx="7708392" cy="6120680"/>
          </a:xfrm>
        </p:spPr>
        <p:txBody>
          <a:bodyPr/>
          <a:lstStyle/>
          <a:p>
            <a:pPr marL="82296" indent="0" algn="just">
              <a:spcAft>
                <a:spcPts val="0"/>
              </a:spcAft>
              <a:buNone/>
            </a:pPr>
            <a:r>
              <a:rPr lang="zh-TW" altLang="en-US" kern="100" dirty="0">
                <a:latin typeface="Calibri"/>
                <a:ea typeface="宋体"/>
                <a:cs typeface="Times New Roman"/>
              </a:rPr>
              <a:t>祁門紅茶（紅茶）</a:t>
            </a:r>
          </a:p>
          <a:p>
            <a:pPr marL="82296" indent="0" algn="just">
              <a:spcAft>
                <a:spcPts val="0"/>
              </a:spcAft>
              <a:buNone/>
            </a:pPr>
            <a:r>
              <a:rPr lang="zh-TW" altLang="en-US" kern="100" dirty="0" smtClean="0">
                <a:latin typeface="Calibri"/>
                <a:ea typeface="宋体"/>
                <a:cs typeface="Times New Roman"/>
              </a:rPr>
              <a:t>產於</a:t>
            </a:r>
            <a:r>
              <a:rPr lang="zh-TW" altLang="en-US" kern="100" dirty="0" smtClean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安徽省</a:t>
            </a:r>
            <a:r>
              <a:rPr lang="zh-TW" altLang="en-US" kern="100" dirty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西南部黃山支脈區的祁門縣壹帶</a:t>
            </a:r>
            <a:r>
              <a:rPr lang="zh-TW" altLang="en-US" kern="100" dirty="0">
                <a:latin typeface="Calibri"/>
                <a:ea typeface="宋体"/>
                <a:cs typeface="Times New Roman"/>
              </a:rPr>
              <a:t>。祁紅外形條索緊細勻整，鋒苗秀麗。紅茶，全發酵。顏色烏潤，俗稱“寶光”。外形：條索緊細勻整，鋒苗秀麗。滋味：香氣香甜持久，又似蘭花香，俗稱“祁門香”，湯色紅艷明亮，滋味甘鮮醇厚。　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33056"/>
            <a:ext cx="3855864" cy="25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4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5616" y="260648"/>
            <a:ext cx="7498080" cy="5976664"/>
          </a:xfrm>
        </p:spPr>
        <p:txBody>
          <a:bodyPr>
            <a:normAutofit/>
          </a:bodyPr>
          <a:lstStyle/>
          <a:p>
            <a:pPr marL="82296" indent="0" algn="just">
              <a:spcAft>
                <a:spcPts val="0"/>
              </a:spcAft>
              <a:buNone/>
            </a:pPr>
            <a:r>
              <a:rPr lang="zh-TW" altLang="en-US" kern="100" dirty="0">
                <a:latin typeface="Calibri"/>
                <a:ea typeface="宋体"/>
                <a:cs typeface="Times New Roman"/>
              </a:rPr>
              <a:t>雲南普洱（黑茶）</a:t>
            </a:r>
          </a:p>
          <a:p>
            <a:pPr marL="82296" indent="0" algn="just">
              <a:spcAft>
                <a:spcPts val="0"/>
              </a:spcAft>
              <a:buNone/>
            </a:pPr>
            <a:r>
              <a:rPr lang="zh-TW" altLang="en-US" kern="100" dirty="0">
                <a:latin typeface="Calibri"/>
                <a:ea typeface="宋体"/>
                <a:cs typeface="Times New Roman"/>
              </a:rPr>
              <a:t>產於</a:t>
            </a:r>
            <a:r>
              <a:rPr lang="zh-TW" altLang="en-US" kern="100" dirty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雲南省的西雙版納地</a:t>
            </a:r>
            <a:r>
              <a:rPr lang="zh-TW" altLang="en-US" kern="100" dirty="0" smtClean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區</a:t>
            </a:r>
            <a:r>
              <a:rPr lang="zh-CN" altLang="en-US" kern="100" dirty="0">
                <a:latin typeface="Calibri"/>
                <a:ea typeface="宋体"/>
                <a:cs typeface="Times New Roman"/>
              </a:rPr>
              <a:t>。</a:t>
            </a:r>
            <a:r>
              <a:rPr lang="zh-TW" altLang="en-US" kern="100" dirty="0" smtClean="0">
                <a:latin typeface="Calibri"/>
                <a:ea typeface="宋体"/>
                <a:cs typeface="Times New Roman"/>
              </a:rPr>
              <a:t>普洱茶</a:t>
            </a:r>
            <a:r>
              <a:rPr lang="zh-TW" altLang="en-US" kern="100" dirty="0">
                <a:latin typeface="Calibri"/>
                <a:ea typeface="宋体"/>
                <a:cs typeface="Times New Roman"/>
              </a:rPr>
              <a:t>茶湯橙黃濃厚，香氣高銳持久，香型獨特，滋味濃醇，經久耐泡，沖泡五六次後仍有香味。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19196"/>
            <a:ext cx="3779912" cy="243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9632" y="764704"/>
            <a:ext cx="7498080" cy="6192688"/>
          </a:xfrm>
        </p:spPr>
        <p:txBody>
          <a:bodyPr/>
          <a:lstStyle/>
          <a:p>
            <a:pPr marL="82296" indent="0" algn="just">
              <a:spcAft>
                <a:spcPts val="0"/>
              </a:spcAft>
              <a:buNone/>
              <a:tabLst>
                <a:tab pos="3257550" algn="l"/>
              </a:tabLst>
            </a:pPr>
            <a:r>
              <a:rPr lang="zh-CN" altLang="zh-CN" sz="4000" kern="100" dirty="0">
                <a:latin typeface="Calibri"/>
                <a:ea typeface="宋体"/>
                <a:cs typeface="Times New Roman"/>
              </a:rPr>
              <a:t>中国茶叶按照</a:t>
            </a:r>
            <a:r>
              <a:rPr lang="zh-CN" altLang="zh-CN" sz="4000" kern="100" dirty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加工工艺</a:t>
            </a:r>
            <a:r>
              <a:rPr lang="zh-CN" altLang="zh-CN" sz="4000" kern="100" dirty="0">
                <a:latin typeface="Calibri"/>
                <a:ea typeface="宋体"/>
                <a:cs typeface="Times New Roman"/>
              </a:rPr>
              <a:t>的不同主要分为六大类</a:t>
            </a:r>
            <a:r>
              <a:rPr lang="zh-CN" altLang="zh-CN" sz="4000" kern="100" dirty="0" smtClean="0">
                <a:latin typeface="Calibri"/>
                <a:ea typeface="宋体"/>
                <a:cs typeface="Times New Roman"/>
              </a:rPr>
              <a:t>：</a:t>
            </a:r>
            <a:endParaRPr lang="en-US" altLang="zh-CN" sz="4000" kern="100" dirty="0">
              <a:latin typeface="Calibri"/>
              <a:ea typeface="宋体"/>
              <a:cs typeface="Times New Roman"/>
            </a:endParaRPr>
          </a:p>
          <a:p>
            <a:pPr marL="82296" indent="0" algn="just">
              <a:spcAft>
                <a:spcPts val="0"/>
              </a:spcAft>
              <a:buNone/>
              <a:tabLst>
                <a:tab pos="3257550" algn="l"/>
              </a:tabLst>
            </a:pPr>
            <a:r>
              <a:rPr lang="zh-CN" altLang="zh-CN" sz="4000" kern="100" dirty="0" smtClean="0">
                <a:latin typeface="Calibri"/>
                <a:ea typeface="宋体"/>
                <a:cs typeface="Times New Roman"/>
              </a:rPr>
              <a:t>绿茶、红茶</a:t>
            </a:r>
            <a:r>
              <a:rPr lang="zh-CN" altLang="zh-CN" sz="4000" kern="100" dirty="0">
                <a:latin typeface="Calibri"/>
                <a:ea typeface="宋体"/>
                <a:cs typeface="Times New Roman"/>
              </a:rPr>
              <a:t>、黑茶</a:t>
            </a:r>
            <a:r>
              <a:rPr lang="zh-CN" altLang="zh-CN" sz="4000" kern="100" dirty="0" smtClean="0">
                <a:latin typeface="Calibri"/>
                <a:ea typeface="宋体"/>
                <a:cs typeface="Times New Roman"/>
              </a:rPr>
              <a:t>、</a:t>
            </a:r>
            <a:endParaRPr lang="en-US" altLang="zh-CN" sz="4000" kern="100" dirty="0" smtClean="0">
              <a:latin typeface="Calibri"/>
              <a:ea typeface="宋体"/>
              <a:cs typeface="Times New Roman"/>
            </a:endParaRPr>
          </a:p>
          <a:p>
            <a:pPr marL="82296" indent="0" algn="just">
              <a:spcAft>
                <a:spcPts val="0"/>
              </a:spcAft>
              <a:buNone/>
              <a:tabLst>
                <a:tab pos="3257550" algn="l"/>
              </a:tabLst>
            </a:pPr>
            <a:r>
              <a:rPr lang="zh-CN" altLang="zh-CN" sz="4000" kern="100" dirty="0" smtClean="0">
                <a:latin typeface="Calibri"/>
                <a:ea typeface="宋体"/>
                <a:cs typeface="Times New Roman"/>
              </a:rPr>
              <a:t>青茶、黄茶、白茶</a:t>
            </a:r>
          </a:p>
          <a:p>
            <a:pPr marL="82296" indent="0"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924944"/>
            <a:ext cx="2934072" cy="382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004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9632" y="332656"/>
            <a:ext cx="7498080" cy="6120680"/>
          </a:xfrm>
        </p:spPr>
        <p:txBody>
          <a:bodyPr/>
          <a:lstStyle/>
          <a:p>
            <a:pPr marL="82296" indent="0">
              <a:buNone/>
            </a:pPr>
            <a:r>
              <a:rPr lang="zh-TW" altLang="en-US" dirty="0"/>
              <a:t>綠茶</a:t>
            </a:r>
          </a:p>
          <a:p>
            <a:pPr marL="82296" indent="0">
              <a:buNone/>
            </a:pPr>
            <a:r>
              <a:rPr lang="zh-TW" altLang="en-US" dirty="0" smtClean="0"/>
              <a:t>抗</a:t>
            </a:r>
            <a:r>
              <a:rPr lang="zh-TW" altLang="en-US" dirty="0"/>
              <a:t>衰老、降血脂、防動脈硬化、降低心血管疾病，瘦身減脂、防齲齒、清口臭、防癌、美白及防紫外線作用；抗菌，具備整腸的功能；可改善消化不良情況。</a:t>
            </a:r>
            <a:endParaRPr lang="zh-CN" altLang="en-US" dirty="0"/>
          </a:p>
        </p:txBody>
      </p:sp>
      <p:pic>
        <p:nvPicPr>
          <p:cNvPr id="4" name="图片 3" descr="http://p2.qhimg.com/t016c2bf9f9d663586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17032"/>
            <a:ext cx="4464496" cy="2867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58351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6120680"/>
          </a:xfrm>
        </p:spPr>
        <p:txBody>
          <a:bodyPr/>
          <a:lstStyle/>
          <a:p>
            <a:pPr marL="82296" indent="0">
              <a:buNone/>
            </a:pPr>
            <a:r>
              <a:rPr lang="zh-TW" altLang="en-US" dirty="0"/>
              <a:t>紅茶</a:t>
            </a:r>
          </a:p>
          <a:p>
            <a:pPr marL="82296" indent="0">
              <a:buNone/>
            </a:pPr>
            <a:r>
              <a:rPr lang="zh-TW" altLang="en-US" dirty="0" smtClean="0"/>
              <a:t>紅</a:t>
            </a:r>
            <a:r>
              <a:rPr lang="zh-TW" altLang="en-US" dirty="0"/>
              <a:t>茶品性溫和、香味醇厚，可以幫助胃腸消化、去油膩、開胃口、助養生</a:t>
            </a:r>
            <a:r>
              <a:rPr lang="en-US" altLang="zh-TW" dirty="0"/>
              <a:t>,</a:t>
            </a:r>
            <a:r>
              <a:rPr lang="zh-TW" altLang="en-US" dirty="0"/>
              <a:t>促進食欲</a:t>
            </a:r>
            <a:r>
              <a:rPr lang="en-US" altLang="zh-TW" dirty="0"/>
              <a:t>,</a:t>
            </a:r>
            <a:r>
              <a:rPr lang="zh-TW" altLang="en-US" dirty="0"/>
              <a:t>可利尿、消除水腫。有強壯心肌功能。抗菌力強，用紅茶漱口可防濾過性病毒引起的感冒，並預防蛀牙與食物中毒，降低血糖值與高血壓。</a:t>
            </a:r>
            <a:endParaRPr lang="zh-CN" altLang="en-US" dirty="0"/>
          </a:p>
        </p:txBody>
      </p:sp>
      <p:pic>
        <p:nvPicPr>
          <p:cNvPr id="4" name="图片 3" descr="http://p8.qhimg.com/t01a5e48493a9ecbd5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49080"/>
            <a:ext cx="3333750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21494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/>
          <a:lstStyle/>
          <a:p>
            <a:pPr marL="82296" indent="0">
              <a:buNone/>
            </a:pPr>
            <a:r>
              <a:rPr lang="zh-TW" altLang="en-US" dirty="0"/>
              <a:t>青茶</a:t>
            </a:r>
          </a:p>
          <a:p>
            <a:pPr marL="82296" indent="0">
              <a:buNone/>
            </a:pPr>
            <a:r>
              <a:rPr lang="zh-TW" altLang="en-US" dirty="0" smtClean="0"/>
              <a:t>美</a:t>
            </a:r>
            <a:r>
              <a:rPr lang="zh-TW" altLang="en-US" dirty="0"/>
              <a:t>膚，抵抗衰老：飲用烏龍茶可以使血中維生素</a:t>
            </a:r>
            <a:r>
              <a:rPr lang="en-US" altLang="zh-TW" dirty="0"/>
              <a:t>C</a:t>
            </a:r>
            <a:r>
              <a:rPr lang="zh-TW" altLang="en-US" dirty="0"/>
              <a:t>含量持較高水平，尿中維生素</a:t>
            </a:r>
            <a:r>
              <a:rPr lang="en-US" altLang="zh-TW" dirty="0"/>
              <a:t>C</a:t>
            </a:r>
            <a:r>
              <a:rPr lang="zh-TW" altLang="en-US" dirty="0"/>
              <a:t>排出量減少。瘦身：不可多得的減肥品。防蛀牙：飯後壹杯烏龍，茶中含有的多酚類具有能夠抑制齒垢酵素產生的功效。改善皮膚過敏。</a:t>
            </a:r>
            <a:endParaRPr lang="zh-CN" altLang="en-US" dirty="0"/>
          </a:p>
        </p:txBody>
      </p:sp>
      <p:pic>
        <p:nvPicPr>
          <p:cNvPr id="4" name="图片 3" descr="http://p6.qhimg.com/t013543ebbffd22d86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93096"/>
            <a:ext cx="3486150" cy="227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07630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6120680"/>
          </a:xfrm>
        </p:spPr>
        <p:txBody>
          <a:bodyPr/>
          <a:lstStyle/>
          <a:p>
            <a:pPr marL="82296" indent="0">
              <a:buNone/>
            </a:pPr>
            <a:r>
              <a:rPr lang="zh-TW" altLang="en-US" dirty="0"/>
              <a:t>黑茶</a:t>
            </a:r>
          </a:p>
          <a:p>
            <a:pPr marL="82296" indent="0">
              <a:buNone/>
            </a:pPr>
            <a:r>
              <a:rPr lang="zh-TW" altLang="en-US" dirty="0" smtClean="0"/>
              <a:t>補</a:t>
            </a:r>
            <a:r>
              <a:rPr lang="zh-TW" altLang="en-US" dirty="0"/>
              <a:t>充膳食營養、助消化、解油膩、順腸胃；降脂、減肥、軟化人體血管、預防心血管疾病；抗氧化、延緩衰老，延年益壽；抗癌、抗突變、降血壓；降血糖，、殺菌、消炎、利尿解毒、降低煙酒毒害。</a:t>
            </a:r>
          </a:p>
          <a:p>
            <a:pPr marL="82296" indent="0">
              <a:buNone/>
            </a:pPr>
            <a:endParaRPr lang="zh-CN" altLang="en-US" dirty="0"/>
          </a:p>
        </p:txBody>
      </p:sp>
      <p:pic>
        <p:nvPicPr>
          <p:cNvPr id="4" name="图片 3" descr="http://p8.qhimg.com/t019487095463e49fb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65104"/>
            <a:ext cx="3962400" cy="2095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30399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6120680"/>
          </a:xfrm>
        </p:spPr>
        <p:txBody>
          <a:bodyPr/>
          <a:lstStyle/>
          <a:p>
            <a:pPr marL="82296" indent="0">
              <a:buNone/>
            </a:pPr>
            <a:r>
              <a:rPr lang="zh-TW" altLang="en-US" dirty="0" smtClean="0"/>
              <a:t>黃</a:t>
            </a:r>
            <a:r>
              <a:rPr lang="zh-TW" altLang="en-US" dirty="0"/>
              <a:t>茶</a:t>
            </a:r>
          </a:p>
          <a:p>
            <a:pPr marL="82296" indent="0">
              <a:buNone/>
            </a:pPr>
            <a:r>
              <a:rPr lang="zh-TW" altLang="en-US" dirty="0" smtClean="0"/>
              <a:t>黃</a:t>
            </a:r>
            <a:r>
              <a:rPr lang="zh-TW" altLang="en-US" dirty="0"/>
              <a:t>茶是漚茶，在漚的過程中，產生的消化酶，可保護脾胃，提高食欲，幫助消化。消化酶能恢復脂肪細胞代謝功能，化除脂肪。黃茶中的茶多酚、氨基酸、可溶糖、維生素等營養物質，防治食道癌。黃茶鮮葉中天然物質保留有</a:t>
            </a:r>
            <a:r>
              <a:rPr lang="en-US" altLang="zh-TW" dirty="0"/>
              <a:t>85</a:t>
            </a:r>
            <a:r>
              <a:rPr lang="zh-TW" altLang="en-US" dirty="0"/>
              <a:t>％以上，這些物質能殺菌、消炎。</a:t>
            </a:r>
            <a:endParaRPr lang="zh-CN" altLang="en-US" dirty="0"/>
          </a:p>
        </p:txBody>
      </p:sp>
      <p:pic>
        <p:nvPicPr>
          <p:cNvPr id="4" name="图片 3" descr="http://p4.qhimg.com/t016359cb12ef1c36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83405"/>
            <a:ext cx="3315469" cy="2021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85995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/>
          <a:lstStyle/>
          <a:p>
            <a:pPr marL="82296" indent="0">
              <a:buNone/>
            </a:pPr>
            <a:r>
              <a:rPr lang="zh-TW" altLang="en-US" dirty="0"/>
              <a:t>白茶</a:t>
            </a:r>
          </a:p>
          <a:p>
            <a:pPr marL="82296" indent="0">
              <a:buNone/>
            </a:pPr>
            <a:r>
              <a:rPr lang="zh-TW" altLang="en-US" dirty="0" smtClean="0"/>
              <a:t>白茶</a:t>
            </a:r>
            <a:r>
              <a:rPr lang="zh-TW" altLang="en-US" dirty="0"/>
              <a:t>是壹種輕微發酵茶。白茶功效具有</a:t>
            </a:r>
            <a:r>
              <a:rPr lang="zh-TW" altLang="en-US" dirty="0">
                <a:solidFill>
                  <a:srgbClr val="FF0000"/>
                </a:solidFill>
              </a:rPr>
              <a:t>三抗</a:t>
            </a:r>
            <a:r>
              <a:rPr lang="zh-TW" altLang="en-US" dirty="0"/>
              <a:t>（抗輻射、抗氧化、抗腫瘤）</a:t>
            </a:r>
            <a:r>
              <a:rPr lang="zh-TW" altLang="en-US" dirty="0">
                <a:solidFill>
                  <a:srgbClr val="FF0000"/>
                </a:solidFill>
              </a:rPr>
              <a:t>三降</a:t>
            </a:r>
            <a:r>
              <a:rPr lang="zh-TW" altLang="en-US" dirty="0"/>
              <a:t>（降血壓、降血脂、降血糖）之保健功效，同時還有養心、養肝、養目、養神、養氣、養顏的養身</a:t>
            </a:r>
            <a:r>
              <a:rPr lang="zh-TW" altLang="en-US" dirty="0" smtClean="0"/>
              <a:t>功效</a:t>
            </a:r>
            <a:r>
              <a:rPr lang="zh-CN" altLang="en-US" dirty="0"/>
              <a:t>，</a:t>
            </a:r>
            <a:r>
              <a:rPr lang="zh-TW" altLang="en-US" dirty="0" smtClean="0"/>
              <a:t>可</a:t>
            </a:r>
            <a:r>
              <a:rPr lang="zh-TW" altLang="en-US" dirty="0"/>
              <a:t>治糖尿病、預防腦血管病、降血壓、抗病毒提高免疫力。</a:t>
            </a:r>
            <a:endParaRPr lang="zh-CN" altLang="en-US" dirty="0"/>
          </a:p>
        </p:txBody>
      </p:sp>
      <p:pic>
        <p:nvPicPr>
          <p:cNvPr id="4" name="图片 3" descr="http://p8.qhimg.com/t01d83fd4e2c25fc77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86275"/>
            <a:ext cx="2943225" cy="2114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866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/>
          <a:lstStyle/>
          <a:p>
            <a:pPr marL="82296" indent="0">
              <a:buNone/>
            </a:pPr>
            <a:r>
              <a:rPr lang="zh-TW" altLang="en-US" dirty="0" smtClean="0"/>
              <a:t>黑茶</a:t>
            </a:r>
            <a:endParaRPr lang="zh-TW" altLang="en-US" dirty="0"/>
          </a:p>
          <a:p>
            <a:pPr marL="82296" indent="0">
              <a:buNone/>
            </a:pPr>
            <a:r>
              <a:rPr lang="zh-TW" altLang="en-US" dirty="0"/>
              <a:t>普洱茶壹直被廣大女性同胞們所喜愛，其壹，普洱熟茶性溫和</a:t>
            </a:r>
            <a:r>
              <a:rPr lang="en-US" altLang="zh-TW" dirty="0"/>
              <a:t>,</a:t>
            </a:r>
            <a:r>
              <a:rPr lang="zh-TW" altLang="en-US" dirty="0"/>
              <a:t>暖胃不傷胃；其二</a:t>
            </a:r>
            <a:r>
              <a:rPr lang="en-US" altLang="zh-TW" dirty="0"/>
              <a:t>,</a:t>
            </a:r>
            <a:r>
              <a:rPr lang="zh-TW" altLang="en-US" dirty="0"/>
              <a:t>普洱茶可以</a:t>
            </a:r>
            <a:r>
              <a:rPr lang="zh-TW" altLang="en-US" dirty="0">
                <a:solidFill>
                  <a:srgbClr val="FF0000"/>
                </a:solidFill>
              </a:rPr>
              <a:t>降血脂</a:t>
            </a:r>
            <a:r>
              <a:rPr lang="zh-TW" altLang="en-US" dirty="0"/>
              <a:t>；其三</a:t>
            </a:r>
            <a:r>
              <a:rPr lang="en-US" altLang="zh-TW" dirty="0"/>
              <a:t>,</a:t>
            </a:r>
            <a:r>
              <a:rPr lang="zh-TW" altLang="en-US" dirty="0"/>
              <a:t>血脂降了</a:t>
            </a:r>
            <a:r>
              <a:rPr lang="en-US" altLang="zh-TW" dirty="0"/>
              <a:t>,</a:t>
            </a:r>
            <a:r>
              <a:rPr lang="zh-TW" altLang="en-US" dirty="0"/>
              <a:t>自然也就能帶來</a:t>
            </a:r>
            <a:r>
              <a:rPr lang="zh-TW" altLang="en-US" dirty="0">
                <a:solidFill>
                  <a:srgbClr val="FF0000"/>
                </a:solidFill>
              </a:rPr>
              <a:t>減肥</a:t>
            </a:r>
            <a:r>
              <a:rPr lang="zh-TW" altLang="en-US" dirty="0"/>
              <a:t>的功效了；此外</a:t>
            </a:r>
            <a:r>
              <a:rPr lang="en-US" altLang="zh-TW" dirty="0"/>
              <a:t>,</a:t>
            </a:r>
            <a:r>
              <a:rPr lang="zh-TW" altLang="en-US" dirty="0"/>
              <a:t>中醫還認為普洱茶同時具有</a:t>
            </a:r>
            <a:r>
              <a:rPr lang="zh-TW" altLang="en-US" dirty="0">
                <a:solidFill>
                  <a:srgbClr val="FF0000"/>
                </a:solidFill>
              </a:rPr>
              <a:t>清熱、消暑、解毒、消食、去膩、利水、通便、祛痰、祛風解表、止咳生津、益氣、延年益壽等</a:t>
            </a:r>
            <a:r>
              <a:rPr lang="zh-TW" altLang="en-US" dirty="0" smtClean="0">
                <a:solidFill>
                  <a:srgbClr val="FF0000"/>
                </a:solidFill>
              </a:rPr>
              <a:t>功效</a:t>
            </a:r>
            <a:r>
              <a:rPr lang="zh-CN" altLang="en-US" dirty="0" smtClean="0">
                <a:solidFill>
                  <a:srgbClr val="FF0000"/>
                </a:solidFill>
              </a:rPr>
              <a:t>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" name="图片 3" descr="http://p4.qhimg.com/t01c77a06a2e9f092b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97152"/>
            <a:ext cx="2819400" cy="1685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07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332656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/>
              <a:t>神農說</a:t>
            </a:r>
            <a:endParaRPr lang="zh-CN" altLang="en-US" sz="48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56657"/>
            <a:ext cx="4896544" cy="54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小遊戲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傳話</a:t>
            </a:r>
            <a:r>
              <a:rPr lang="zh-CN" altLang="en-US" dirty="0" smtClean="0"/>
              <a:t>筒</a:t>
            </a:r>
            <a:endParaRPr lang="en-US" altLang="zh-CN" dirty="0" smtClean="0"/>
          </a:p>
          <a:p>
            <a:r>
              <a:rPr lang="zh-CN" altLang="en-US" dirty="0" smtClean="0"/>
              <a:t>詞語接龍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500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00021" y="548680"/>
            <a:ext cx="8229600" cy="5832648"/>
          </a:xfrm>
        </p:spPr>
        <p:txBody>
          <a:bodyPr>
            <a:normAutofit/>
          </a:bodyPr>
          <a:lstStyle/>
          <a:p>
            <a:pPr marL="82296" indent="0" algn="just">
              <a:spcAft>
                <a:spcPts val="0"/>
              </a:spcAft>
              <a:buNone/>
            </a:pPr>
            <a:endParaRPr lang="en-US" altLang="zh-TW" kern="100" dirty="0" smtClean="0">
              <a:cs typeface="Times New Roman"/>
            </a:endParaRPr>
          </a:p>
          <a:p>
            <a:pPr marL="82296" indent="0" algn="just">
              <a:spcAft>
                <a:spcPts val="0"/>
              </a:spcAft>
              <a:buNone/>
            </a:pPr>
            <a:r>
              <a:rPr lang="zh-TW" altLang="en-US" kern="100" dirty="0" smtClean="0">
                <a:cs typeface="Times New Roman"/>
              </a:rPr>
              <a:t>唐</a:t>
            </a:r>
            <a:r>
              <a:rPr lang="en-US" altLang="zh-TW" kern="100" dirty="0">
                <a:cs typeface="Times New Roman"/>
              </a:rPr>
              <a:t>·</a:t>
            </a:r>
            <a:r>
              <a:rPr lang="zh-TW" altLang="en-US" kern="100" dirty="0">
                <a:cs typeface="Times New Roman"/>
              </a:rPr>
              <a:t>陸羽</a:t>
            </a:r>
            <a:r>
              <a:rPr lang="en-US" altLang="zh-TW" kern="100" dirty="0">
                <a:cs typeface="Times New Roman"/>
              </a:rPr>
              <a:t>《</a:t>
            </a:r>
            <a:r>
              <a:rPr lang="zh-TW" altLang="en-US" kern="100" dirty="0">
                <a:cs typeface="Times New Roman"/>
              </a:rPr>
              <a:t>茶經</a:t>
            </a:r>
            <a:r>
              <a:rPr lang="en-US" altLang="zh-TW" kern="100" dirty="0">
                <a:cs typeface="Times New Roman"/>
              </a:rPr>
              <a:t>》</a:t>
            </a:r>
            <a:r>
              <a:rPr lang="zh-TW" altLang="en-US" kern="100" dirty="0">
                <a:cs typeface="Times New Roman"/>
              </a:rPr>
              <a:t>：“</a:t>
            </a:r>
            <a:r>
              <a:rPr lang="zh-TW" altLang="en-US" kern="100" dirty="0">
                <a:solidFill>
                  <a:srgbClr val="FF0000"/>
                </a:solidFill>
                <a:cs typeface="Times New Roman"/>
              </a:rPr>
              <a:t>茶之為飲，發乎神農氏</a:t>
            </a:r>
            <a:r>
              <a:rPr lang="zh-TW" altLang="en-US" kern="100" dirty="0">
                <a:cs typeface="Times New Roman"/>
              </a:rPr>
              <a:t>。”在中國的文化發展史上，往往是把壹切與農業、與植物相關的事物起源最終都歸結於神農氏</a:t>
            </a:r>
            <a:r>
              <a:rPr lang="zh-TW" altLang="en-US" kern="100" dirty="0" smtClean="0">
                <a:cs typeface="Times New Roman"/>
              </a:rPr>
              <a:t>。有人</a:t>
            </a:r>
            <a:r>
              <a:rPr lang="zh-TW" altLang="en-US" kern="100" dirty="0">
                <a:cs typeface="Times New Roman"/>
              </a:rPr>
              <a:t>認為茶是神農在野外以釜鍋煮水時，剛好有幾片葉子飄進鍋中，煮好的水，其色微黃，喝入口中生津止渴、提神醒腦，以</a:t>
            </a:r>
            <a:r>
              <a:rPr lang="zh-TW" altLang="en-US" kern="100" dirty="0">
                <a:solidFill>
                  <a:srgbClr val="FF0000"/>
                </a:solidFill>
                <a:cs typeface="Times New Roman"/>
              </a:rPr>
              <a:t>神農過去嘗百草</a:t>
            </a:r>
            <a:r>
              <a:rPr lang="zh-TW" altLang="en-US" kern="100" dirty="0">
                <a:cs typeface="Times New Roman"/>
              </a:rPr>
              <a:t>的經驗，判斷它是壹種藥而發現的，這是有關中國飲茶起源最普遍的說法。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198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lvl="0" indent="0" algn="just">
              <a:buNone/>
            </a:pPr>
            <a:r>
              <a:rPr lang="zh-TW" altLang="en-US" sz="3000" kern="100" dirty="0">
                <a:solidFill>
                  <a:prstClr val="black"/>
                </a:solidFill>
                <a:cs typeface="Times New Roman"/>
              </a:rPr>
              <a:t>另有說法則是從</a:t>
            </a:r>
            <a:r>
              <a:rPr lang="zh-TW" altLang="en-US" sz="3000" kern="100" dirty="0">
                <a:solidFill>
                  <a:srgbClr val="FF0000"/>
                </a:solidFill>
                <a:cs typeface="Times New Roman"/>
              </a:rPr>
              <a:t>語音上</a:t>
            </a:r>
            <a:r>
              <a:rPr lang="zh-TW" altLang="en-US" sz="3000" kern="100" dirty="0">
                <a:solidFill>
                  <a:prstClr val="black"/>
                </a:solidFill>
                <a:cs typeface="Times New Roman"/>
              </a:rPr>
              <a:t>加以附會，說是神農有個水晶肚子，由外</a:t>
            </a:r>
            <a:r>
              <a:rPr lang="zh-TW" altLang="en-US" sz="3000" kern="100">
                <a:solidFill>
                  <a:prstClr val="black"/>
                </a:solidFill>
                <a:cs typeface="Times New Roman"/>
              </a:rPr>
              <a:t>觀</a:t>
            </a:r>
            <a:r>
              <a:rPr lang="zh-TW" altLang="en-US" sz="3000" kern="100" smtClean="0">
                <a:solidFill>
                  <a:prstClr val="black"/>
                </a:solidFill>
                <a:cs typeface="Times New Roman"/>
              </a:rPr>
              <a:t>可見</a:t>
            </a:r>
            <a:r>
              <a:rPr lang="zh-TW" altLang="en-US" sz="3000" kern="100" dirty="0">
                <a:solidFill>
                  <a:prstClr val="black"/>
                </a:solidFill>
                <a:cs typeface="Times New Roman"/>
              </a:rPr>
              <a:t>食物在胃腸中蠕動的情形，當他嘗茶時，發現茶在肚內到處流動，查來查去，把腸胃洗滌得幹幹凈凈，因此神農稱這種植物為“查”，再轉成“茶”字，而成為茶的起源。</a:t>
            </a:r>
          </a:p>
          <a:p>
            <a:pPr marL="82296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313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38493" y="476672"/>
            <a:ext cx="8229600" cy="5145435"/>
          </a:xfrm>
        </p:spPr>
        <p:txBody>
          <a:bodyPr>
            <a:normAutofit/>
          </a:bodyPr>
          <a:lstStyle/>
          <a:p>
            <a:endParaRPr lang="zh-TW" altLang="en-US" dirty="0"/>
          </a:p>
          <a:p>
            <a:r>
              <a:rPr lang="zh-TW" altLang="en-US" b="1" dirty="0"/>
              <a:t>西周說</a:t>
            </a:r>
          </a:p>
          <a:p>
            <a:r>
              <a:rPr lang="zh-TW" altLang="en-US" dirty="0"/>
              <a:t>晉</a:t>
            </a:r>
            <a:r>
              <a:rPr lang="en-US" altLang="zh-TW" dirty="0"/>
              <a:t>•</a:t>
            </a:r>
            <a:r>
              <a:rPr lang="zh-TW" altLang="en-US" dirty="0"/>
              <a:t>常璩</a:t>
            </a:r>
            <a:r>
              <a:rPr lang="en-US" altLang="zh-TW" dirty="0"/>
              <a:t>《</a:t>
            </a:r>
            <a:r>
              <a:rPr lang="zh-TW" altLang="en-US" dirty="0"/>
              <a:t>華陽國誌</a:t>
            </a:r>
            <a:r>
              <a:rPr lang="en-US" altLang="zh-TW" dirty="0"/>
              <a:t>•</a:t>
            </a:r>
            <a:r>
              <a:rPr lang="zh-TW" altLang="en-US" dirty="0"/>
              <a:t>巴誌</a:t>
            </a:r>
            <a:r>
              <a:rPr lang="en-US" altLang="zh-TW" dirty="0"/>
              <a:t>》</a:t>
            </a:r>
            <a:r>
              <a:rPr lang="zh-TW" altLang="en-US" dirty="0"/>
              <a:t>：“周武王伐紂，實得巴蜀之師，</a:t>
            </a:r>
            <a:r>
              <a:rPr lang="en-US" altLang="zh-TW" dirty="0"/>
              <a:t>……</a:t>
            </a:r>
            <a:r>
              <a:rPr lang="zh-TW" altLang="en-US" dirty="0"/>
              <a:t>茶蜜</a:t>
            </a:r>
            <a:r>
              <a:rPr lang="en-US" altLang="zh-TW" dirty="0"/>
              <a:t>……</a:t>
            </a:r>
            <a:r>
              <a:rPr lang="zh-TW" altLang="en-US" dirty="0"/>
              <a:t>皆納貢之。”這壹記載表明在周朝的武王伐紂時，巴國（今川北及漢中壹帶）就已經以茶與其它珍貴產品納貢與周武王了</a:t>
            </a:r>
            <a:r>
              <a:rPr lang="zh-TW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006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/>
          <a:lstStyle/>
          <a:p>
            <a:endParaRPr lang="zh-TW" altLang="en-US" dirty="0"/>
          </a:p>
          <a:p>
            <a:r>
              <a:rPr lang="zh-TW" altLang="en-US" b="1" dirty="0"/>
              <a:t>秦漢說</a:t>
            </a:r>
          </a:p>
          <a:p>
            <a:r>
              <a:rPr lang="zh-TW" altLang="en-US" dirty="0"/>
              <a:t>西漢</a:t>
            </a:r>
            <a:r>
              <a:rPr lang="en-US" altLang="zh-TW" dirty="0"/>
              <a:t>•</a:t>
            </a:r>
            <a:r>
              <a:rPr lang="zh-TW" altLang="en-US" dirty="0"/>
              <a:t>王褒</a:t>
            </a:r>
            <a:r>
              <a:rPr lang="en-US" altLang="zh-TW" dirty="0"/>
              <a:t>《</a:t>
            </a:r>
            <a:r>
              <a:rPr lang="zh-TW" altLang="en-US" dirty="0"/>
              <a:t>僮約</a:t>
            </a:r>
            <a:r>
              <a:rPr lang="en-US" altLang="zh-TW" dirty="0"/>
              <a:t>》</a:t>
            </a:r>
            <a:r>
              <a:rPr lang="zh-TW" altLang="en-US" dirty="0"/>
              <a:t>：現存最早較可靠的茶學資料是在漢代，以王褒撰的僮約為主要依據。此文撰於漢宣帝神爵三年（公元前</a:t>
            </a:r>
            <a:r>
              <a:rPr lang="en-US" altLang="zh-TW" dirty="0"/>
              <a:t>59</a:t>
            </a:r>
            <a:r>
              <a:rPr lang="zh-TW" altLang="en-US" dirty="0"/>
              <a:t>年）正月十五日，是在茶經之前，茶學史上最重要的文獻，其文內筆墨間說明了當時茶文化的發展狀況，內容如下：“烹荼進具”，“武陽買荼”</a:t>
            </a:r>
            <a:endParaRPr lang="en-US" altLang="zh-TW" dirty="0" smtClean="0"/>
          </a:p>
          <a:p>
            <a:endParaRPr lang="zh-TW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900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6192688"/>
          </a:xfrm>
        </p:spPr>
        <p:txBody>
          <a:bodyPr/>
          <a:lstStyle/>
          <a:p>
            <a:r>
              <a:rPr lang="zh-TW" altLang="en-US" dirty="0"/>
              <a:t>蘇東坡被</a:t>
            </a:r>
            <a:r>
              <a:rPr lang="zh-TW" altLang="en-US" dirty="0" smtClean="0"/>
              <a:t>貶郊</a:t>
            </a:r>
            <a:r>
              <a:rPr lang="zh-TW" altLang="en-US" dirty="0"/>
              <a:t>遊到安國寺</a:t>
            </a:r>
            <a:r>
              <a:rPr lang="zh-TW" altLang="en-US" dirty="0" smtClean="0"/>
              <a:t>，口渴</a:t>
            </a:r>
            <a:r>
              <a:rPr lang="zh-TW" altLang="en-US" dirty="0"/>
              <a:t>難熬，想進寺內討碗茶喝。於是，他</a:t>
            </a:r>
            <a:r>
              <a:rPr lang="zh-TW" altLang="en-US" dirty="0">
                <a:solidFill>
                  <a:srgbClr val="FF0000"/>
                </a:solidFill>
              </a:rPr>
              <a:t>頭戴草帽</a:t>
            </a:r>
            <a:r>
              <a:rPr lang="zh-TW" altLang="en-US" dirty="0"/>
              <a:t>，踱進寺院，坐在</a:t>
            </a:r>
            <a:r>
              <a:rPr lang="zh-TW" altLang="en-US" dirty="0">
                <a:solidFill>
                  <a:srgbClr val="FF0000"/>
                </a:solidFill>
              </a:rPr>
              <a:t>木門檻</a:t>
            </a:r>
            <a:r>
              <a:rPr lang="zh-TW" altLang="en-US" dirty="0"/>
              <a:t>上，閉口不語。此時，寺內壹小和尚將他上下打量了壹番，停下撣灰塵，轉身遞上壹碗茶。東坡驚喜不已，忙問小和尚是怎樣破了此謎？小和尚便壹壹點破：“</a:t>
            </a:r>
            <a:r>
              <a:rPr lang="zh-TW" altLang="en-US" dirty="0">
                <a:solidFill>
                  <a:srgbClr val="FF0000"/>
                </a:solidFill>
              </a:rPr>
              <a:t>妳頭戴草帽，便是‘艹</a:t>
            </a:r>
            <a:r>
              <a:rPr lang="en-US" altLang="zh-TW" dirty="0">
                <a:solidFill>
                  <a:srgbClr val="FF0000"/>
                </a:solidFill>
              </a:rPr>
              <a:t>'</a:t>
            </a:r>
            <a:r>
              <a:rPr lang="zh-TW" altLang="en-US" dirty="0">
                <a:solidFill>
                  <a:srgbClr val="FF0000"/>
                </a:solidFill>
              </a:rPr>
              <a:t>；坐在木門檻上，即為‘木</a:t>
            </a:r>
            <a:r>
              <a:rPr lang="en-US" altLang="zh-TW" dirty="0">
                <a:solidFill>
                  <a:srgbClr val="FF0000"/>
                </a:solidFill>
              </a:rPr>
              <a:t>'</a:t>
            </a:r>
            <a:r>
              <a:rPr lang="zh-TW" altLang="en-US" dirty="0">
                <a:solidFill>
                  <a:srgbClr val="FF0000"/>
                </a:solidFill>
              </a:rPr>
              <a:t>。‘艹</a:t>
            </a:r>
            <a:r>
              <a:rPr lang="en-US" altLang="zh-TW" dirty="0">
                <a:solidFill>
                  <a:srgbClr val="FF0000"/>
                </a:solidFill>
              </a:rPr>
              <a:t>'</a:t>
            </a:r>
            <a:r>
              <a:rPr lang="zh-TW" altLang="en-US" dirty="0">
                <a:solidFill>
                  <a:srgbClr val="FF0000"/>
                </a:solidFill>
              </a:rPr>
              <a:t>、‘人</a:t>
            </a:r>
            <a:r>
              <a:rPr lang="en-US" altLang="zh-TW" dirty="0">
                <a:solidFill>
                  <a:srgbClr val="FF0000"/>
                </a:solidFill>
              </a:rPr>
              <a:t>'</a:t>
            </a:r>
            <a:r>
              <a:rPr lang="zh-TW" altLang="en-US" dirty="0">
                <a:solidFill>
                  <a:srgbClr val="FF0000"/>
                </a:solidFill>
              </a:rPr>
              <a:t>、‘木</a:t>
            </a:r>
            <a:r>
              <a:rPr lang="en-US" altLang="zh-TW" dirty="0">
                <a:solidFill>
                  <a:srgbClr val="FF0000"/>
                </a:solidFill>
              </a:rPr>
              <a:t>'</a:t>
            </a:r>
            <a:r>
              <a:rPr lang="zh-TW" altLang="en-US" dirty="0">
                <a:solidFill>
                  <a:srgbClr val="FF0000"/>
                </a:solidFill>
              </a:rPr>
              <a:t>相叠，豈不是明擺著‘茶</a:t>
            </a:r>
            <a:r>
              <a:rPr lang="en-US" altLang="zh-TW" dirty="0">
                <a:solidFill>
                  <a:srgbClr val="FF0000"/>
                </a:solidFill>
              </a:rPr>
              <a:t>'</a:t>
            </a:r>
            <a:r>
              <a:rPr lang="zh-TW" altLang="en-US" dirty="0">
                <a:solidFill>
                  <a:srgbClr val="FF0000"/>
                </a:solidFill>
              </a:rPr>
              <a:t>字嗎</a:t>
            </a:r>
            <a:r>
              <a:rPr lang="zh-TW" altLang="en-US" dirty="0"/>
              <a:t>？”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506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516</TotalTime>
  <Words>2609</Words>
  <Application>Microsoft Office PowerPoint</Application>
  <PresentationFormat>全屏显示(4:3)</PresentationFormat>
  <Paragraphs>95</Paragraphs>
  <Slides>40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1" baseType="lpstr">
      <vt:lpstr>夏至</vt:lpstr>
      <vt:lpstr>PowerPoint 演示文稿</vt:lpstr>
      <vt:lpstr>每個人都介紹早茶的一道菜</vt:lpstr>
      <vt:lpstr> 早茶早茶顧名思義一定要有茶 來看看我們的茶文化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品“茶”詩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小遊戲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每個人都介紹早茶的一道菜</dc:title>
  <dc:creator>lenovo</dc:creator>
  <cp:lastModifiedBy>lenovo</cp:lastModifiedBy>
  <cp:revision>37</cp:revision>
  <dcterms:created xsi:type="dcterms:W3CDTF">2019-03-22T02:27:26Z</dcterms:created>
  <dcterms:modified xsi:type="dcterms:W3CDTF">2019-04-07T14:41:38Z</dcterms:modified>
</cp:coreProperties>
</file>