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64" r:id="rId6"/>
    <p:sldId id="262" r:id="rId7"/>
    <p:sldId id="265" r:id="rId8"/>
    <p:sldId id="271" r:id="rId9"/>
    <p:sldId id="261" r:id="rId10"/>
    <p:sldId id="268" r:id="rId11"/>
    <p:sldId id="269" r:id="rId12"/>
    <p:sldId id="270" r:id="rId13"/>
    <p:sldId id="267" r:id="rId14"/>
    <p:sldId id="278" r:id="rId15"/>
    <p:sldId id="279" r:id="rId16"/>
    <p:sldId id="280" r:id="rId17"/>
    <p:sldId id="281" r:id="rId18"/>
    <p:sldId id="285" r:id="rId19"/>
    <p:sldId id="286" r:id="rId20"/>
    <p:sldId id="283" r:id="rId21"/>
    <p:sldId id="26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599"/>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361612" y="6130437"/>
            <a:ext cx="1146283" cy="370396"/>
          </a:xfrm>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a:xfrm>
            <a:off x="2589212" y="6135808"/>
            <a:ext cx="7619999" cy="365125"/>
          </a:xfrm>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
第二级
第三级
第四级
第五级</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0" y="0"/>
            <a:ext cx="4986338" cy="6858000"/>
          </a:xfrm>
          <a:prstGeom prst="rect">
            <a:avLst/>
          </a:prstGeom>
        </p:spPr>
      </p:pic>
      <p:pic>
        <p:nvPicPr>
          <p:cNvPr id="10" name="图片 9"/>
          <p:cNvPicPr>
            <a:picLocks noChangeAspect="1"/>
          </p:cNvPicPr>
          <p:nvPr userDrawn="1"/>
        </p:nvPicPr>
        <p:blipFill>
          <a:blip r:embed="rId3"/>
          <a:stretch>
            <a:fillRect/>
          </a:stretch>
        </p:blipFill>
        <p:spPr>
          <a:xfrm>
            <a:off x="7986241" y="0"/>
            <a:ext cx="2428407"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7986241" y="0"/>
            <a:ext cx="2428407" cy="6858000"/>
          </a:xfrm>
          <a:prstGeom prst="rect">
            <a:avLst/>
          </a:prstGeom>
        </p:spPr>
      </p:pic>
      <p:pic>
        <p:nvPicPr>
          <p:cNvPr id="9" name="图片 8"/>
          <p:cNvPicPr>
            <a:picLocks noChangeAspect="1"/>
          </p:cNvPicPr>
          <p:nvPr userDrawn="1"/>
        </p:nvPicPr>
        <p:blipFill>
          <a:blip r:embed="rId3"/>
          <a:stretch>
            <a:fillRect/>
          </a:stretch>
        </p:blipFill>
        <p:spPr>
          <a:xfrm>
            <a:off x="0" y="0"/>
            <a:ext cx="64008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67763" y="255563"/>
            <a:ext cx="2154436" cy="1381147"/>
          </a:xfrm>
          <a:prstGeom prst="rect">
            <a:avLst/>
          </a:prstGeom>
          <a:noFill/>
        </p:spPr>
        <p:txBody>
          <a:bodyPr vert="eaVert" wrap="none" rtlCol="0">
            <a:spAutoFit/>
          </a:bodyPr>
          <a:lstStyle/>
          <a:p>
            <a:r>
              <a:rPr kumimoji="1" lang="zh-CN" altLang="en-US" sz="3200" dirty="0">
                <a:latin typeface="Libian SC" panose="02010800040101010101" pitchFamily="2" charset="-122"/>
                <a:ea typeface="Libian SC" panose="02010800040101010101" pitchFamily="2" charset="-122"/>
              </a:rPr>
              <a:t>主讲人</a:t>
            </a:r>
            <a:endParaRPr kumimoji="1" lang="en-US" altLang="zh-CN" sz="2400" dirty="0">
              <a:latin typeface="Libian SC" panose="02010800040101010101" pitchFamily="2" charset="-122"/>
              <a:ea typeface="Libian SC" panose="02010800040101010101" pitchFamily="2" charset="-122"/>
            </a:endParaRPr>
          </a:p>
          <a:p>
            <a:endParaRPr kumimoji="1" lang="en-US" altLang="zh-CN" sz="2400" dirty="0">
              <a:latin typeface="Libian SC" panose="02010800040101010101" pitchFamily="2" charset="-122"/>
              <a:ea typeface="Libian SC" panose="02010800040101010101" pitchFamily="2" charset="-122"/>
            </a:endParaRPr>
          </a:p>
          <a:p>
            <a:r>
              <a:rPr kumimoji="1" lang="zh-CN" altLang="en-US" sz="2400" dirty="0">
                <a:latin typeface="Libian SC" panose="02010800040101010101" pitchFamily="2" charset="-122"/>
                <a:ea typeface="Libian SC" panose="02010800040101010101" pitchFamily="2" charset="-122"/>
              </a:rPr>
              <a:t>李梦宇</a:t>
            </a:r>
            <a:endParaRPr kumimoji="1" lang="en-US" altLang="zh-CN" sz="2400" dirty="0">
              <a:latin typeface="Libian SC" panose="02010800040101010101" pitchFamily="2" charset="-122"/>
              <a:ea typeface="Libian SC" panose="02010800040101010101" pitchFamily="2" charset="-122"/>
            </a:endParaRPr>
          </a:p>
          <a:p>
            <a:r>
              <a:rPr kumimoji="1" lang="zh-CN" altLang="en-US" sz="2400" dirty="0">
                <a:latin typeface="Libian SC" panose="02010800040101010101" pitchFamily="2" charset="-122"/>
                <a:ea typeface="Libian SC" panose="02010800040101010101" pitchFamily="2" charset="-122"/>
              </a:rPr>
              <a:t>梁宇雁</a:t>
            </a:r>
            <a:endParaRPr kumimoji="1" lang="en-US" altLang="zh-CN" sz="2400" dirty="0">
              <a:latin typeface="Libian SC" panose="02010800040101010101" pitchFamily="2" charset="-122"/>
              <a:ea typeface="Libian SC" panose="02010800040101010101" pitchFamily="2" charset="-122"/>
            </a:endParaRPr>
          </a:p>
          <a:p>
            <a:r>
              <a:rPr kumimoji="1" lang="zh-CN" altLang="en-US" sz="2400" dirty="0">
                <a:latin typeface="Libian SC" panose="02010800040101010101" pitchFamily="2" charset="-122"/>
                <a:ea typeface="Libian SC" panose="02010800040101010101" pitchFamily="2" charset="-122"/>
              </a:rPr>
              <a:t>李汉儒</a:t>
            </a:r>
            <a:endParaRPr kumimoji="1" lang="zh-CN" altLang="en-US" sz="2400" dirty="0">
              <a:latin typeface="Libian SC" panose="02010800040101010101" pitchFamily="2" charset="-122"/>
              <a:ea typeface="Libian SC" panose="02010800040101010101" pitchFamily="2" charset="-122"/>
            </a:endParaRPr>
          </a:p>
        </p:txBody>
      </p:sp>
      <p:sp>
        <p:nvSpPr>
          <p:cNvPr id="8" name="矩形 7"/>
          <p:cNvSpPr/>
          <p:nvPr/>
        </p:nvSpPr>
        <p:spPr>
          <a:xfrm>
            <a:off x="2589213" y="2653721"/>
            <a:ext cx="8107680" cy="2123658"/>
          </a:xfrm>
          <a:prstGeom prst="rect">
            <a:avLst/>
          </a:prstGeom>
        </p:spPr>
        <p:txBody>
          <a:bodyPr wrap="square">
            <a:spAutoFit/>
          </a:bodyPr>
          <a:lstStyle/>
          <a:p>
            <a:r>
              <a:rPr lang="en-GB" altLang="zh-CN" sz="6600" dirty="0"/>
              <a:t>Putonghua Salon</a:t>
            </a:r>
            <a:br>
              <a:rPr lang="en-GB" altLang="zh-CN" sz="6600" dirty="0"/>
            </a:br>
            <a:r>
              <a:rPr kumimoji="1" lang="zh-CN" altLang="en-US" sz="6600" dirty="0">
                <a:latin typeface="Libian SC" panose="02010800040101010101" pitchFamily="2" charset="-122"/>
                <a:ea typeface="Libian SC" panose="02010800040101010101" pitchFamily="2" charset="-122"/>
              </a:rPr>
              <a:t>普通话沙龙</a:t>
            </a:r>
            <a:endParaRPr lang="zh-CN" altLang="en-US" sz="6600" dirty="0"/>
          </a:p>
        </p:txBody>
      </p:sp>
      <p:sp>
        <p:nvSpPr>
          <p:cNvPr id="11" name="矩形 10"/>
          <p:cNvSpPr/>
          <p:nvPr/>
        </p:nvSpPr>
        <p:spPr>
          <a:xfrm>
            <a:off x="2589213" y="4756305"/>
            <a:ext cx="6096000" cy="1754326"/>
          </a:xfrm>
          <a:prstGeom prst="rect">
            <a:avLst/>
          </a:prstGeom>
        </p:spPr>
        <p:txBody>
          <a:bodyPr>
            <a:spAutoFit/>
          </a:bodyPr>
          <a:lstStyle/>
          <a:p>
            <a:r>
              <a:rPr kumimoji="1" lang="zh-CN" altLang="en-US" sz="5400" dirty="0">
                <a:latin typeface="Libian SC" panose="02010800040101010101" pitchFamily="2" charset="-122"/>
                <a:ea typeface="Libian SC" panose="02010800040101010101" pitchFamily="2" charset="-122"/>
              </a:rPr>
              <a:t>第一周</a:t>
            </a:r>
            <a:endParaRPr kumimoji="1" lang="en-US" altLang="zh-CN" sz="5400" dirty="0">
              <a:latin typeface="Libian SC" panose="02010800040101010101" pitchFamily="2" charset="-122"/>
              <a:ea typeface="Libian SC" panose="02010800040101010101" pitchFamily="2" charset="-122"/>
            </a:endParaRPr>
          </a:p>
          <a:p>
            <a:r>
              <a:rPr kumimoji="1" lang="en-US" altLang="zh-CN" sz="5400" dirty="0">
                <a:latin typeface="Libian SC" panose="02010800040101010101" pitchFamily="2" charset="-122"/>
                <a:ea typeface="Libian SC" panose="02010800040101010101" pitchFamily="2" charset="-122"/>
              </a:rPr>
              <a:t>The</a:t>
            </a:r>
            <a:r>
              <a:rPr kumimoji="1" lang="zh-CN" altLang="en-US" sz="5400" dirty="0">
                <a:latin typeface="Libian SC" panose="02010800040101010101" pitchFamily="2" charset="-122"/>
                <a:ea typeface="Libian SC" panose="02010800040101010101" pitchFamily="2" charset="-122"/>
              </a:rPr>
              <a:t> </a:t>
            </a:r>
            <a:r>
              <a:rPr kumimoji="1" lang="en-US" altLang="zh-CN" sz="5400" dirty="0">
                <a:latin typeface="Libian SC" panose="02010800040101010101" pitchFamily="2" charset="-122"/>
                <a:ea typeface="Libian SC" panose="02010800040101010101" pitchFamily="2" charset="-122"/>
              </a:rPr>
              <a:t>first</a:t>
            </a:r>
            <a:r>
              <a:rPr kumimoji="1" lang="zh-CN" altLang="en-US" sz="5400" dirty="0">
                <a:latin typeface="Libian SC" panose="02010800040101010101" pitchFamily="2" charset="-122"/>
                <a:ea typeface="Libian SC" panose="02010800040101010101" pitchFamily="2" charset="-122"/>
              </a:rPr>
              <a:t> </a:t>
            </a:r>
            <a:r>
              <a:rPr kumimoji="1" lang="en-US" altLang="zh-CN" sz="5400" dirty="0">
                <a:latin typeface="Libian SC" panose="02010800040101010101" pitchFamily="2" charset="-122"/>
                <a:ea typeface="Libian SC" panose="02010800040101010101" pitchFamily="2" charset="-122"/>
              </a:rPr>
              <a:t>week</a:t>
            </a:r>
            <a:endParaRPr kumimoji="1" lang="en-US" altLang="zh-CN" sz="5400" dirty="0">
              <a:latin typeface="Libian SC" panose="02010800040101010101" pitchFamily="2" charset="-122"/>
              <a:ea typeface="Libian SC"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6338" y="577394"/>
            <a:ext cx="4221027" cy="1569660"/>
          </a:xfrm>
          <a:prstGeom prst="rect">
            <a:avLst/>
          </a:prstGeom>
          <a:noFill/>
        </p:spPr>
        <p:txBody>
          <a:bodyPr wrap="none" rtlCol="0">
            <a:spAutoFit/>
          </a:bodyPr>
          <a:lstStyle/>
          <a:p>
            <a:r>
              <a:rPr kumimoji="1" lang="zh-CN" altLang="en-US" sz="9600" dirty="0">
                <a:latin typeface="Baoli SC" panose="02010800040101010101" pitchFamily="2" charset="-122"/>
                <a:ea typeface="Baoli SC" panose="02010800040101010101" pitchFamily="2" charset="-122"/>
              </a:rPr>
              <a:t>李 汉儒</a:t>
            </a:r>
            <a:endParaRPr kumimoji="1" lang="en-US" altLang="zh-CN" sz="9600" dirty="0">
              <a:latin typeface="Baoli SC" panose="02010800040101010101" pitchFamily="2" charset="-122"/>
              <a:ea typeface="Baoli SC" panose="02010800040101010101" pitchFamily="2" charset="-122"/>
            </a:endParaRPr>
          </a:p>
        </p:txBody>
      </p:sp>
      <p:sp>
        <p:nvSpPr>
          <p:cNvPr id="4" name="文本框 3"/>
          <p:cNvSpPr txBox="1"/>
          <p:nvPr/>
        </p:nvSpPr>
        <p:spPr>
          <a:xfrm>
            <a:off x="738119" y="4786312"/>
            <a:ext cx="6647974" cy="1200329"/>
          </a:xfrm>
          <a:prstGeom prst="rect">
            <a:avLst/>
          </a:prstGeom>
          <a:noFill/>
        </p:spPr>
        <p:txBody>
          <a:bodyPr wrap="none" rtlCol="0">
            <a:spAutoFit/>
          </a:bodyPr>
          <a:lstStyle/>
          <a:p>
            <a:r>
              <a:rPr kumimoji="1" lang="zh-CN" altLang="en-US" sz="3600" dirty="0">
                <a:latin typeface="Kaiti SC" panose="02010600040101010101" pitchFamily="2" charset="-122"/>
                <a:ea typeface="Kaiti SC" panose="02010600040101010101" pitchFamily="2" charset="-122"/>
              </a:rPr>
              <a:t>猜一猜，这个名字有没有寓意？</a:t>
            </a:r>
            <a:endParaRPr kumimoji="1" lang="en-US" altLang="zh-CN" sz="3600" dirty="0">
              <a:latin typeface="Kaiti SC" panose="02010600040101010101" pitchFamily="2" charset="-122"/>
              <a:ea typeface="Kaiti SC" panose="02010600040101010101" pitchFamily="2" charset="-122"/>
            </a:endParaRPr>
          </a:p>
          <a:p>
            <a:pPr algn="r"/>
            <a:r>
              <a:rPr kumimoji="1" lang="zh-CN" altLang="en-US" sz="3600" dirty="0">
                <a:latin typeface="Kaiti SC" panose="02010600040101010101" pitchFamily="2" charset="-122"/>
                <a:ea typeface="Kaiti SC" panose="02010600040101010101" pitchFamily="2" charset="-122"/>
              </a:rPr>
              <a:t>有什么寓意？</a:t>
            </a:r>
            <a:endParaRPr kumimoji="1" lang="zh-CN" altLang="en-US" sz="3600" dirty="0">
              <a:latin typeface="Kaiti SC" panose="02010600040101010101" pitchFamily="2" charset="-122"/>
              <a:ea typeface="Kaiti SC" panose="02010600040101010101" pitchFamily="2" charset="-122"/>
            </a:endParaRPr>
          </a:p>
        </p:txBody>
      </p:sp>
      <p:sp>
        <p:nvSpPr>
          <p:cNvPr id="7" name="矩形 6"/>
          <p:cNvSpPr/>
          <p:nvPr/>
        </p:nvSpPr>
        <p:spPr>
          <a:xfrm>
            <a:off x="1434239" y="2522458"/>
            <a:ext cx="3980577" cy="1569660"/>
          </a:xfrm>
          <a:prstGeom prst="rect">
            <a:avLst/>
          </a:prstGeom>
        </p:spPr>
        <p:txBody>
          <a:bodyPr wrap="none">
            <a:spAutoFit/>
          </a:bodyPr>
          <a:lstStyle/>
          <a:p>
            <a:r>
              <a:rPr kumimoji="1" lang="zh-CN" altLang="en-US" sz="4800" dirty="0">
                <a:latin typeface="Kaiti SC" panose="02010600040101010101" pitchFamily="2" charset="-122"/>
                <a:ea typeface="Kaiti SC" panose="02010600040101010101" pitchFamily="2" charset="-122"/>
              </a:rPr>
              <a:t>汉：</a:t>
            </a:r>
            <a:r>
              <a:rPr kumimoji="1" lang="zh-CN" altLang="en-US" sz="4000" dirty="0">
                <a:latin typeface="Kaiti SC" panose="02010600040101010101" pitchFamily="2" charset="-122"/>
                <a:ea typeface="Kaiti SC" panose="02010600040101010101" pitchFamily="2" charset="-122"/>
              </a:rPr>
              <a:t>汉族，汉朝</a:t>
            </a:r>
            <a:endParaRPr kumimoji="1" lang="en-US" altLang="zh-CN" sz="4000" dirty="0">
              <a:latin typeface="Kaiti SC" panose="02010600040101010101" pitchFamily="2" charset="-122"/>
              <a:ea typeface="Kaiti SC" panose="02010600040101010101" pitchFamily="2" charset="-122"/>
            </a:endParaRPr>
          </a:p>
          <a:p>
            <a:r>
              <a:rPr kumimoji="1" lang="zh-CN" altLang="en-US" sz="4800" dirty="0">
                <a:latin typeface="Kaiti SC" panose="02010600040101010101" pitchFamily="2" charset="-122"/>
                <a:ea typeface="Kaiti SC" panose="02010600040101010101" pitchFamily="2" charset="-122"/>
              </a:rPr>
              <a:t>儒：</a:t>
            </a:r>
            <a:r>
              <a:rPr kumimoji="1" lang="zh-CN" altLang="en-US" sz="4000" dirty="0">
                <a:latin typeface="Kaiti SC" panose="02010600040101010101" pitchFamily="2" charset="-122"/>
                <a:ea typeface="Kaiti SC" panose="02010600040101010101" pitchFamily="2" charset="-122"/>
              </a:rPr>
              <a:t>儒家，儒生</a:t>
            </a:r>
            <a:endParaRPr lang="zh-CN" altLang="en-US" sz="4800" dirty="0">
              <a:latin typeface="Kaiti SC" panose="02010600040101010101" pitchFamily="2" charset="-122"/>
              <a:ea typeface="Kaiti SC" panose="02010600040101010101" pitchFamily="2" charset="-122"/>
            </a:endParaRPr>
          </a:p>
        </p:txBody>
      </p:sp>
      <p:sp>
        <p:nvSpPr>
          <p:cNvPr id="8" name="文本框 7"/>
          <p:cNvSpPr txBox="1"/>
          <p:nvPr/>
        </p:nvSpPr>
        <p:spPr>
          <a:xfrm>
            <a:off x="8758236" y="1069836"/>
            <a:ext cx="1972015" cy="646331"/>
          </a:xfrm>
          <a:prstGeom prst="rect">
            <a:avLst/>
          </a:prstGeom>
          <a:solidFill>
            <a:schemeClr val="bg1">
              <a:lumMod val="85000"/>
              <a:alpha val="60000"/>
            </a:schemeClr>
          </a:solidFill>
          <a:effectLst>
            <a:softEdge rad="63500"/>
          </a:effectLst>
        </p:spPr>
        <p:txBody>
          <a:bodyPr wrap="none" rtlCol="0">
            <a:spAutoFit/>
          </a:bodyPr>
          <a:lstStyle/>
          <a:p>
            <a:r>
              <a:rPr lang="en-GB" altLang="zh-CN" sz="3600" dirty="0" err="1">
                <a:latin typeface="Arial" panose="020B0604020202020204" pitchFamily="34" charset="0"/>
                <a:cs typeface="Arial" panose="020B0604020202020204" pitchFamily="34" charset="0"/>
              </a:rPr>
              <a:t>Lǐ</a:t>
            </a:r>
            <a:r>
              <a:rPr lang="zh-CN" altLang="en-US" sz="3600" dirty="0">
                <a:latin typeface="Arial" panose="020B0604020202020204" pitchFamily="34" charset="0"/>
                <a:cs typeface="Arial" panose="020B0604020202020204" pitchFamily="34" charset="0"/>
              </a:rPr>
              <a:t> </a:t>
            </a:r>
            <a:r>
              <a:rPr lang="en-US" altLang="zh-CN" sz="3600" dirty="0">
                <a:latin typeface="Arial" panose="020B0604020202020204" pitchFamily="34" charset="0"/>
                <a:cs typeface="Arial" panose="020B0604020202020204" pitchFamily="34" charset="0"/>
              </a:rPr>
              <a:t>H</a:t>
            </a:r>
            <a:r>
              <a:rPr lang="en-GB" altLang="zh-CN" sz="3600" dirty="0" err="1">
                <a:latin typeface="Arial" panose="020B0604020202020204" pitchFamily="34" charset="0"/>
                <a:cs typeface="Arial" panose="020B0604020202020204" pitchFamily="34" charset="0"/>
              </a:rPr>
              <a:t>à</a:t>
            </a:r>
            <a:r>
              <a:rPr lang="en-US" altLang="zh-CN" sz="3600" dirty="0" err="1">
                <a:latin typeface="Arial" panose="020B0604020202020204" pitchFamily="34" charset="0"/>
                <a:cs typeface="Arial" panose="020B0604020202020204" pitchFamily="34" charset="0"/>
              </a:rPr>
              <a:t>nr</a:t>
            </a:r>
            <a:r>
              <a:rPr lang="en-GB" altLang="zh-CN" sz="3600" dirty="0" err="1">
                <a:latin typeface="Arial" panose="020B0604020202020204" pitchFamily="34" charset="0"/>
                <a:cs typeface="Arial" panose="020B0604020202020204" pitchFamily="34" charset="0"/>
              </a:rPr>
              <a:t>ú</a:t>
            </a:r>
            <a:endParaRPr kumimoji="1" lang="zh-CN" altLang="en-US" sz="3600" dirty="0">
              <a:latin typeface="Arial" panose="020B0604020202020204" pitchFamily="34" charset="0"/>
              <a:cs typeface="Arial" panose="020B0604020202020204" pitchFamily="34" charset="0"/>
            </a:endParaRPr>
          </a:p>
        </p:txBody>
      </p:sp>
      <p:sp>
        <p:nvSpPr>
          <p:cNvPr id="9" name="矩形 8"/>
          <p:cNvSpPr/>
          <p:nvPr/>
        </p:nvSpPr>
        <p:spPr>
          <a:xfrm>
            <a:off x="8502507" y="1983849"/>
            <a:ext cx="3090545" cy="1568450"/>
          </a:xfrm>
          <a:prstGeom prst="rect">
            <a:avLst/>
          </a:prstGeom>
          <a:solidFill>
            <a:schemeClr val="bg1">
              <a:lumMod val="85000"/>
              <a:alpha val="60000"/>
            </a:schemeClr>
          </a:solidFill>
          <a:effectLst>
            <a:softEdge rad="63500"/>
          </a:effectLst>
        </p:spPr>
        <p:txBody>
          <a:bodyPr wrap="none">
            <a:spAutoFit/>
          </a:bodyPr>
          <a:lstStyle/>
          <a:p>
            <a:r>
              <a:rPr lang="en-US" altLang="zh-CN" sz="2400" dirty="0">
                <a:latin typeface="Times New Roman" panose="02020603050405020304" pitchFamily="18" charset="0"/>
                <a:cs typeface="Times New Roman" panose="02020603050405020304" pitchFamily="18" charset="0"/>
              </a:rPr>
              <a:t>H</a:t>
            </a:r>
            <a:r>
              <a:rPr lang="en-GB" altLang="zh-CN" sz="2400" dirty="0" err="1">
                <a:latin typeface="Times New Roman" panose="02020603050405020304" pitchFamily="18" charset="0"/>
                <a:cs typeface="Times New Roman" panose="02020603050405020304" pitchFamily="18" charset="0"/>
              </a:rPr>
              <a:t>à</a:t>
            </a:r>
            <a:r>
              <a:rPr lang="en-US" altLang="zh-CN" sz="2400" dirty="0">
                <a:latin typeface="Times New Roman" panose="02020603050405020304" pitchFamily="18" charset="0"/>
                <a:cs typeface="Times New Roman" panose="02020603050405020304" pitchFamily="18" charset="0"/>
              </a:rPr>
              <a:t>n</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Han nationality,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Han Dynasty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r</a:t>
            </a:r>
            <a:r>
              <a:rPr lang="en-GB" altLang="zh-CN" sz="2400" dirty="0" err="1">
                <a:latin typeface="Times New Roman" panose="02020603050405020304" pitchFamily="18" charset="0"/>
                <a:cs typeface="Times New Roman" panose="02020603050405020304" pitchFamily="18" charset="0"/>
              </a:rPr>
              <a:t>ú</a:t>
            </a:r>
            <a:r>
              <a:rPr kumimoji="1" lang="en-US" altLang="zh-CN" sz="2400" dirty="0">
                <a:latin typeface="Times New Roman" panose="02020603050405020304" pitchFamily="18" charset="0"/>
                <a:cs typeface="Times New Roman" panose="02020603050405020304" pitchFamily="18" charset="0"/>
              </a:rPr>
              <a:t>: Confucianism, </a:t>
            </a:r>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	Confucian scholars</a:t>
            </a:r>
            <a:endParaRPr kumimoji="1" lang="en-US" altLang="zh-CN" sz="2400" dirty="0">
              <a:latin typeface="Times New Roman" panose="02020603050405020304" pitchFamily="18" charset="0"/>
              <a:cs typeface="Times New Roman" panose="02020603050405020304" pitchFamily="18" charset="0"/>
            </a:endParaRPr>
          </a:p>
        </p:txBody>
      </p:sp>
      <p:sp>
        <p:nvSpPr>
          <p:cNvPr id="10" name="矩形 9"/>
          <p:cNvSpPr/>
          <p:nvPr/>
        </p:nvSpPr>
        <p:spPr>
          <a:xfrm>
            <a:off x="8502507" y="4092118"/>
            <a:ext cx="3575191" cy="1631216"/>
          </a:xfrm>
          <a:prstGeom prst="rect">
            <a:avLst/>
          </a:prstGeom>
          <a:solidFill>
            <a:schemeClr val="bg1">
              <a:lumMod val="85000"/>
              <a:alpha val="60000"/>
            </a:schemeClr>
          </a:solidFill>
          <a:effectLst>
            <a:softEdge rad="63500"/>
          </a:effectLst>
        </p:spPr>
        <p:txBody>
          <a:bodyPr wrap="square">
            <a:spAutoFit/>
          </a:bodyPr>
          <a:lstStyle/>
          <a:p>
            <a:r>
              <a:rPr kumimoji="1" lang="en-US" altLang="zh-CN" sz="2800" dirty="0">
                <a:latin typeface="Times New Roman" panose="02020603050405020304" pitchFamily="18" charset="0"/>
                <a:cs typeface="Times New Roman" panose="02020603050405020304" pitchFamily="18" charset="0"/>
              </a:rPr>
              <a:t>Guess</a:t>
            </a:r>
            <a:r>
              <a:rPr kumimoji="1" lang="zh-CN" altLang="en-US" sz="2800" dirty="0">
                <a:latin typeface="Times New Roman" panose="02020603050405020304" pitchFamily="18" charset="0"/>
                <a:cs typeface="Times New Roman" panose="02020603050405020304" pitchFamily="18" charset="0"/>
              </a:rPr>
              <a:t>：</a:t>
            </a:r>
            <a:endParaRPr kumimoji="1" lang="en-US" altLang="zh-CN" sz="28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Is</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there</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any</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Underlying</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Meaning</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in</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this</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name?</a:t>
            </a:r>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What does it mean?</a:t>
            </a:r>
            <a:endParaRPr lang="zh-CN" altLang="en-US" sz="2400" dirty="0">
              <a:latin typeface="Times New Roman" panose="02020603050405020304" pitchFamily="18" charset="0"/>
              <a:cs typeface="Times New Roman" panose="02020603050405020304" pitchFamily="18" charset="0"/>
            </a:endParaRPr>
          </a:p>
        </p:txBody>
      </p:sp>
      <p:sp>
        <p:nvSpPr>
          <p:cNvPr id="11" name="矩形 10"/>
          <p:cNvSpPr/>
          <p:nvPr/>
        </p:nvSpPr>
        <p:spPr>
          <a:xfrm>
            <a:off x="6809653" y="0"/>
            <a:ext cx="1152880" cy="584775"/>
          </a:xfrm>
          <a:prstGeom prst="rect">
            <a:avLst/>
          </a:prstGeom>
        </p:spPr>
        <p:txBody>
          <a:bodyPr wrap="none">
            <a:spAutoFit/>
          </a:bodyPr>
          <a:lstStyle/>
          <a:p>
            <a:r>
              <a:rPr kumimoji="1" lang="zh-CN" altLang="en-US" sz="3200" dirty="0">
                <a:latin typeface="Hiragino Sans GB W3" panose="020B0300000000000000" pitchFamily="34" charset="-128"/>
                <a:ea typeface="Hiragino Sans GB W3" panose="020B0300000000000000" pitchFamily="34" charset="-128"/>
              </a:rPr>
              <a:t>汉</a:t>
            </a:r>
            <a:r>
              <a:rPr kumimoji="1" lang="en-US" altLang="zh-CN" sz="3200" dirty="0">
                <a:latin typeface="Hiragino Sans GB W3" panose="020B0300000000000000" pitchFamily="34" charset="-128"/>
                <a:ea typeface="Hiragino Sans GB W3" panose="020B0300000000000000" pitchFamily="34" charset="-128"/>
              </a:rPr>
              <a:t>-</a:t>
            </a:r>
            <a:r>
              <a:rPr kumimoji="1" lang="zh-CN" altLang="en-US" sz="3200" dirty="0">
                <a:latin typeface="Hiragino Sans GB W3" panose="020B0300000000000000" pitchFamily="34" charset="-128"/>
                <a:ea typeface="Hiragino Sans GB W3" panose="020B0300000000000000" pitchFamily="34" charset="-128"/>
              </a:rPr>
              <a:t>漢</a:t>
            </a:r>
            <a:endParaRPr lang="zh-CN" altLang="en-US" sz="3200" dirty="0">
              <a:latin typeface="Hiragino Sans GB W3" panose="020B0300000000000000" pitchFamily="34" charset="-128"/>
              <a:ea typeface="Hiragino Sans GB W3" panose="020B0300000000000000" pitchFamily="34" charset="-128"/>
            </a:endParaRPr>
          </a:p>
        </p:txBody>
      </p:sp>
      <p:sp>
        <p:nvSpPr>
          <p:cNvPr id="12" name="矩形 11"/>
          <p:cNvSpPr/>
          <p:nvPr/>
        </p:nvSpPr>
        <p:spPr>
          <a:xfrm>
            <a:off x="5528376" y="3244334"/>
            <a:ext cx="309880" cy="368300"/>
          </a:xfrm>
          <a:prstGeom prst="rect">
            <a:avLst/>
          </a:prstGeom>
        </p:spPr>
        <p:txBody>
          <a:bodyPr wrap="none">
            <a:spAutoFit/>
          </a:body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6338" y="577394"/>
            <a:ext cx="4221027" cy="1569660"/>
          </a:xfrm>
          <a:prstGeom prst="rect">
            <a:avLst/>
          </a:prstGeom>
          <a:noFill/>
        </p:spPr>
        <p:txBody>
          <a:bodyPr wrap="none" rtlCol="0">
            <a:spAutoFit/>
          </a:bodyPr>
          <a:lstStyle/>
          <a:p>
            <a:r>
              <a:rPr kumimoji="1" lang="zh-CN" altLang="en-US" sz="9600" dirty="0">
                <a:latin typeface="Baoli SC" panose="02010800040101010101" pitchFamily="2" charset="-122"/>
                <a:ea typeface="Baoli SC" panose="02010800040101010101" pitchFamily="2" charset="-122"/>
              </a:rPr>
              <a:t>李 汉儒</a:t>
            </a:r>
            <a:endParaRPr kumimoji="1" lang="en-US" altLang="zh-CN" sz="9600" dirty="0">
              <a:latin typeface="Baoli SC" panose="02010800040101010101" pitchFamily="2" charset="-122"/>
              <a:ea typeface="Baoli SC" panose="02010800040101010101" pitchFamily="2" charset="-122"/>
            </a:endParaRPr>
          </a:p>
        </p:txBody>
      </p:sp>
      <p:sp>
        <p:nvSpPr>
          <p:cNvPr id="4" name="文本框 3"/>
          <p:cNvSpPr txBox="1"/>
          <p:nvPr/>
        </p:nvSpPr>
        <p:spPr>
          <a:xfrm>
            <a:off x="738119" y="4714872"/>
            <a:ext cx="6762819" cy="1384995"/>
          </a:xfrm>
          <a:prstGeom prst="rect">
            <a:avLst/>
          </a:prstGeom>
          <a:noFill/>
        </p:spPr>
        <p:txBody>
          <a:bodyPr wrap="square" rtlCol="0">
            <a:spAutoFit/>
          </a:bodyPr>
          <a:lstStyle/>
          <a:p>
            <a:r>
              <a:rPr kumimoji="1" lang="zh-CN" altLang="en-US" sz="4800" dirty="0">
                <a:latin typeface="Kaiti SC" panose="02010600040101010101" pitchFamily="2" charset="-122"/>
                <a:ea typeface="Kaiti SC" panose="02010600040101010101" pitchFamily="2" charset="-122"/>
              </a:rPr>
              <a:t>寓意：</a:t>
            </a:r>
            <a:r>
              <a:rPr kumimoji="1" lang="zh-CN" altLang="en-US" sz="3600" dirty="0">
                <a:latin typeface="Kaiti SC" panose="02010600040101010101" pitchFamily="2" charset="-122"/>
                <a:ea typeface="Kaiti SC" panose="02010600040101010101" pitchFamily="2" charset="-122"/>
              </a:rPr>
              <a:t>这个名字是父母希望孩子能成为一名伟大的学者。</a:t>
            </a:r>
            <a:endParaRPr kumimoji="1" lang="zh-CN" altLang="en-US" sz="3600" dirty="0">
              <a:latin typeface="Kaiti SC" panose="02010600040101010101" pitchFamily="2" charset="-122"/>
              <a:ea typeface="Kaiti SC" panose="02010600040101010101" pitchFamily="2" charset="-122"/>
            </a:endParaRPr>
          </a:p>
        </p:txBody>
      </p:sp>
      <p:sp>
        <p:nvSpPr>
          <p:cNvPr id="7" name="矩形 6"/>
          <p:cNvSpPr/>
          <p:nvPr/>
        </p:nvSpPr>
        <p:spPr>
          <a:xfrm>
            <a:off x="1434239" y="2522458"/>
            <a:ext cx="3980577" cy="1569660"/>
          </a:xfrm>
          <a:prstGeom prst="rect">
            <a:avLst/>
          </a:prstGeom>
        </p:spPr>
        <p:txBody>
          <a:bodyPr wrap="none">
            <a:spAutoFit/>
          </a:bodyPr>
          <a:lstStyle/>
          <a:p>
            <a:r>
              <a:rPr kumimoji="1" lang="zh-CN" altLang="en-US" sz="4800" dirty="0">
                <a:latin typeface="Kaiti SC" panose="02010600040101010101" pitchFamily="2" charset="-122"/>
                <a:ea typeface="Kaiti SC" panose="02010600040101010101" pitchFamily="2" charset="-122"/>
              </a:rPr>
              <a:t>汉：</a:t>
            </a:r>
            <a:r>
              <a:rPr kumimoji="1" lang="zh-CN" altLang="en-US" sz="4000" dirty="0">
                <a:latin typeface="Kaiti SC" panose="02010600040101010101" pitchFamily="2" charset="-122"/>
                <a:ea typeface="Kaiti SC" panose="02010600040101010101" pitchFamily="2" charset="-122"/>
              </a:rPr>
              <a:t>汉族，汉朝</a:t>
            </a:r>
            <a:endParaRPr kumimoji="1" lang="en-US" altLang="zh-CN" sz="4000" dirty="0">
              <a:latin typeface="Kaiti SC" panose="02010600040101010101" pitchFamily="2" charset="-122"/>
              <a:ea typeface="Kaiti SC" panose="02010600040101010101" pitchFamily="2" charset="-122"/>
            </a:endParaRPr>
          </a:p>
          <a:p>
            <a:r>
              <a:rPr kumimoji="1" lang="zh-CN" altLang="en-US" sz="4800" dirty="0">
                <a:latin typeface="Kaiti SC" panose="02010600040101010101" pitchFamily="2" charset="-122"/>
                <a:ea typeface="Kaiti SC" panose="02010600040101010101" pitchFamily="2" charset="-122"/>
              </a:rPr>
              <a:t>儒：</a:t>
            </a:r>
            <a:r>
              <a:rPr kumimoji="1" lang="zh-CN" altLang="en-US" sz="4000" dirty="0">
                <a:latin typeface="Kaiti SC" panose="02010600040101010101" pitchFamily="2" charset="-122"/>
                <a:ea typeface="Kaiti SC" panose="02010600040101010101" pitchFamily="2" charset="-122"/>
              </a:rPr>
              <a:t>儒家，儒生</a:t>
            </a:r>
            <a:endParaRPr lang="zh-CN" altLang="en-US" sz="4800" dirty="0">
              <a:latin typeface="Kaiti SC" panose="02010600040101010101" pitchFamily="2" charset="-122"/>
              <a:ea typeface="Kaiti SC" panose="02010600040101010101" pitchFamily="2" charset="-122"/>
            </a:endParaRPr>
          </a:p>
        </p:txBody>
      </p:sp>
      <p:sp>
        <p:nvSpPr>
          <p:cNvPr id="8" name="矩形 7"/>
          <p:cNvSpPr/>
          <p:nvPr/>
        </p:nvSpPr>
        <p:spPr>
          <a:xfrm>
            <a:off x="8237713" y="4092118"/>
            <a:ext cx="3911421" cy="1908215"/>
          </a:xfrm>
          <a:prstGeom prst="rect">
            <a:avLst/>
          </a:prstGeom>
          <a:solidFill>
            <a:schemeClr val="bg1">
              <a:lumMod val="85000"/>
              <a:alpha val="60000"/>
            </a:schemeClr>
          </a:solidFill>
          <a:effectLst>
            <a:softEdge rad="63500"/>
          </a:effectLst>
        </p:spPr>
        <p:txBody>
          <a:bodyPr wrap="square">
            <a:spAutoFit/>
          </a:bodyPr>
          <a:lstStyle/>
          <a:p>
            <a:r>
              <a:rPr kumimoji="1" lang="en-US" altLang="zh-CN" sz="2800" dirty="0">
                <a:latin typeface="Times New Roman" panose="02020603050405020304" pitchFamily="18" charset="0"/>
                <a:cs typeface="Times New Roman" panose="02020603050405020304" pitchFamily="18" charset="0"/>
              </a:rPr>
              <a:t>Underlying</a:t>
            </a:r>
            <a:r>
              <a:rPr kumimoji="1" lang="zh-CN" altLang="en-US" sz="2800" dirty="0">
                <a:latin typeface="Times New Roman" panose="02020603050405020304" pitchFamily="18" charset="0"/>
                <a:cs typeface="Times New Roman" panose="02020603050405020304" pitchFamily="18" charset="0"/>
              </a:rPr>
              <a:t> </a:t>
            </a:r>
            <a:r>
              <a:rPr kumimoji="1" lang="en-US" altLang="zh-CN" sz="2800" dirty="0">
                <a:latin typeface="Times New Roman" panose="02020603050405020304" pitchFamily="18" charset="0"/>
                <a:cs typeface="Times New Roman" panose="02020603050405020304" pitchFamily="18" charset="0"/>
              </a:rPr>
              <a:t>Meaning</a:t>
            </a:r>
            <a:r>
              <a:rPr kumimoji="1" lang="zh-CN" altLang="en-US" sz="2800" dirty="0">
                <a:latin typeface="Times New Roman" panose="02020603050405020304" pitchFamily="18" charset="0"/>
                <a:cs typeface="Times New Roman" panose="02020603050405020304" pitchFamily="18" charset="0"/>
              </a:rPr>
              <a:t>：</a:t>
            </a:r>
            <a:endParaRPr kumimoji="1" lang="en-US" altLang="zh-CN" sz="2800" dirty="0">
              <a:latin typeface="Times New Roman" panose="02020603050405020304" pitchFamily="18" charset="0"/>
              <a:cs typeface="Times New Roman" panose="02020603050405020304" pitchFamily="18" charset="0"/>
            </a:endParaRPr>
          </a:p>
          <a:p>
            <a:r>
              <a:rPr lang="en-GB" altLang="zh-CN" sz="2400" dirty="0">
                <a:latin typeface="Times New Roman" panose="02020603050405020304" pitchFamily="18" charset="0"/>
                <a:cs typeface="Times New Roman" panose="02020603050405020304" pitchFamily="18" charset="0"/>
              </a:rPr>
              <a:t>Hoping that children will </a:t>
            </a:r>
            <a:r>
              <a:rPr lang="en-US" altLang="zh-CN" sz="2400" dirty="0">
                <a:latin typeface="Times New Roman" panose="02020603050405020304" pitchFamily="18" charset="0"/>
                <a:cs typeface="Times New Roman" panose="02020603050405020304" pitchFamily="18" charset="0"/>
              </a:rPr>
              <a:t>become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great</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scholar</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one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day.</a:t>
            </a:r>
            <a:endParaRPr lang="zh-CN" altLang="en-US" sz="2400"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9" name="矩形 8"/>
          <p:cNvSpPr/>
          <p:nvPr/>
        </p:nvSpPr>
        <p:spPr>
          <a:xfrm>
            <a:off x="6809653" y="0"/>
            <a:ext cx="1152880" cy="584775"/>
          </a:xfrm>
          <a:prstGeom prst="rect">
            <a:avLst/>
          </a:prstGeom>
        </p:spPr>
        <p:txBody>
          <a:bodyPr wrap="none">
            <a:spAutoFit/>
          </a:bodyPr>
          <a:lstStyle/>
          <a:p>
            <a:r>
              <a:rPr kumimoji="1" lang="zh-CN" altLang="en-US" sz="3200" dirty="0">
                <a:latin typeface="Hiragino Sans GB W3" panose="020B0300000000000000" pitchFamily="34" charset="-128"/>
                <a:ea typeface="Hiragino Sans GB W3" panose="020B0300000000000000" pitchFamily="34" charset="-128"/>
              </a:rPr>
              <a:t>汉</a:t>
            </a:r>
            <a:r>
              <a:rPr kumimoji="1" lang="en-US" altLang="zh-CN" sz="3200" dirty="0">
                <a:latin typeface="Hiragino Sans GB W3" panose="020B0300000000000000" pitchFamily="34" charset="-128"/>
                <a:ea typeface="Hiragino Sans GB W3" panose="020B0300000000000000" pitchFamily="34" charset="-128"/>
              </a:rPr>
              <a:t>-</a:t>
            </a:r>
            <a:r>
              <a:rPr kumimoji="1" lang="zh-CN" altLang="en-US" sz="3200" dirty="0">
                <a:latin typeface="Hiragino Sans GB W3" panose="020B0300000000000000" pitchFamily="34" charset="-128"/>
                <a:ea typeface="Hiragino Sans GB W3" panose="020B0300000000000000" pitchFamily="34" charset="-128"/>
              </a:rPr>
              <a:t>漢</a:t>
            </a:r>
            <a:endParaRPr lang="zh-CN" altLang="en-US" sz="3200" dirty="0">
              <a:latin typeface="Hiragino Sans GB W3" panose="020B0300000000000000" pitchFamily="34" charset="-128"/>
              <a:ea typeface="Hiragino Sans GB W3" panose="020B0300000000000000" pitchFamily="34" charset="-128"/>
            </a:endParaRPr>
          </a:p>
        </p:txBody>
      </p:sp>
      <p:sp>
        <p:nvSpPr>
          <p:cNvPr id="12" name="文本框 11"/>
          <p:cNvSpPr txBox="1"/>
          <p:nvPr/>
        </p:nvSpPr>
        <p:spPr>
          <a:xfrm>
            <a:off x="8751814" y="1069836"/>
            <a:ext cx="1972015" cy="646331"/>
          </a:xfrm>
          <a:prstGeom prst="rect">
            <a:avLst/>
          </a:prstGeom>
          <a:solidFill>
            <a:schemeClr val="bg1">
              <a:lumMod val="85000"/>
              <a:alpha val="60000"/>
            </a:schemeClr>
          </a:solidFill>
          <a:effectLst>
            <a:softEdge rad="63500"/>
          </a:effectLst>
        </p:spPr>
        <p:txBody>
          <a:bodyPr wrap="none" rtlCol="0">
            <a:spAutoFit/>
          </a:bodyPr>
          <a:lstStyle/>
          <a:p>
            <a:r>
              <a:rPr lang="en-GB" altLang="zh-CN" sz="3600" dirty="0" err="1">
                <a:latin typeface="Arial" panose="020B0604020202020204" pitchFamily="34" charset="0"/>
                <a:cs typeface="Arial" panose="020B0604020202020204" pitchFamily="34" charset="0"/>
              </a:rPr>
              <a:t>Lǐ</a:t>
            </a:r>
            <a:r>
              <a:rPr lang="zh-CN" altLang="en-US" sz="3600" dirty="0">
                <a:latin typeface="Arial" panose="020B0604020202020204" pitchFamily="34" charset="0"/>
                <a:cs typeface="Arial" panose="020B0604020202020204" pitchFamily="34" charset="0"/>
              </a:rPr>
              <a:t> </a:t>
            </a:r>
            <a:r>
              <a:rPr lang="en-US" altLang="zh-CN" sz="3600" dirty="0">
                <a:latin typeface="Arial" panose="020B0604020202020204" pitchFamily="34" charset="0"/>
                <a:cs typeface="Arial" panose="020B0604020202020204" pitchFamily="34" charset="0"/>
              </a:rPr>
              <a:t>H</a:t>
            </a:r>
            <a:r>
              <a:rPr lang="en-GB" altLang="zh-CN" sz="3600" dirty="0" err="1">
                <a:latin typeface="Arial" panose="020B0604020202020204" pitchFamily="34" charset="0"/>
                <a:cs typeface="Arial" panose="020B0604020202020204" pitchFamily="34" charset="0"/>
              </a:rPr>
              <a:t>à</a:t>
            </a:r>
            <a:r>
              <a:rPr lang="en-US" altLang="zh-CN" sz="3600" dirty="0" err="1">
                <a:latin typeface="Arial" panose="020B0604020202020204" pitchFamily="34" charset="0"/>
                <a:cs typeface="Arial" panose="020B0604020202020204" pitchFamily="34" charset="0"/>
              </a:rPr>
              <a:t>nr</a:t>
            </a:r>
            <a:r>
              <a:rPr lang="en-GB" altLang="zh-CN" sz="3600" dirty="0" err="1">
                <a:latin typeface="Arial" panose="020B0604020202020204" pitchFamily="34" charset="0"/>
                <a:cs typeface="Arial" panose="020B0604020202020204" pitchFamily="34" charset="0"/>
              </a:rPr>
              <a:t>ú</a:t>
            </a:r>
            <a:endParaRPr kumimoji="1" lang="zh-CN" altLang="en-US" sz="3600" dirty="0">
              <a:latin typeface="Arial" panose="020B0604020202020204" pitchFamily="34" charset="0"/>
              <a:cs typeface="Arial" panose="020B0604020202020204" pitchFamily="34" charset="0"/>
            </a:endParaRPr>
          </a:p>
        </p:txBody>
      </p:sp>
      <p:sp>
        <p:nvSpPr>
          <p:cNvPr id="14" name="矩形 13"/>
          <p:cNvSpPr/>
          <p:nvPr/>
        </p:nvSpPr>
        <p:spPr>
          <a:xfrm>
            <a:off x="8502507" y="1983849"/>
            <a:ext cx="3118995" cy="1569660"/>
          </a:xfrm>
          <a:prstGeom prst="rect">
            <a:avLst/>
          </a:prstGeom>
          <a:solidFill>
            <a:schemeClr val="bg1">
              <a:lumMod val="85000"/>
              <a:alpha val="60000"/>
            </a:schemeClr>
          </a:solidFill>
          <a:effectLst>
            <a:softEdge rad="63500"/>
          </a:effectLst>
        </p:spPr>
        <p:txBody>
          <a:bodyPr wrap="none">
            <a:spAutoFit/>
          </a:bodyPr>
          <a:lstStyle/>
          <a:p>
            <a:r>
              <a:rPr lang="en-US" altLang="zh-CN" sz="2400" dirty="0">
                <a:latin typeface="Times New Roman" panose="02020603050405020304" pitchFamily="18" charset="0"/>
                <a:cs typeface="Times New Roman" panose="02020603050405020304" pitchFamily="18" charset="0"/>
              </a:rPr>
              <a:t>H</a:t>
            </a:r>
            <a:r>
              <a:rPr lang="en-GB" altLang="zh-CN" sz="2400" dirty="0" err="1">
                <a:latin typeface="Times New Roman" panose="02020603050405020304" pitchFamily="18" charset="0"/>
                <a:cs typeface="Times New Roman" panose="02020603050405020304" pitchFamily="18" charset="0"/>
              </a:rPr>
              <a:t>à</a:t>
            </a:r>
            <a:r>
              <a:rPr lang="en-US" altLang="zh-CN" sz="2400" dirty="0">
                <a:latin typeface="Times New Roman" panose="02020603050405020304" pitchFamily="18" charset="0"/>
                <a:cs typeface="Times New Roman" panose="02020603050405020304" pitchFamily="18" charset="0"/>
              </a:rPr>
              <a:t>n</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Han nationality,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Han Dynasty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r</a:t>
            </a:r>
            <a:r>
              <a:rPr lang="en-GB" altLang="zh-CN" sz="2400" dirty="0" err="1">
                <a:latin typeface="Times New Roman" panose="02020603050405020304" pitchFamily="18" charset="0"/>
                <a:cs typeface="Times New Roman" panose="02020603050405020304" pitchFamily="18" charset="0"/>
              </a:rPr>
              <a:t>ú</a:t>
            </a:r>
            <a:r>
              <a:rPr kumimoji="1" lang="en-US" altLang="zh-CN" sz="2400" dirty="0">
                <a:latin typeface="Times New Roman" panose="02020603050405020304" pitchFamily="18" charset="0"/>
                <a:cs typeface="Times New Roman" panose="02020603050405020304" pitchFamily="18" charset="0"/>
              </a:rPr>
              <a:t>: Confucianism, </a:t>
            </a:r>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	Confucian scholars</a:t>
            </a:r>
            <a:endParaRPr kumimoji="1" lang="en-US" altLang="zh-C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3510" y="158750"/>
            <a:ext cx="7366635" cy="2861310"/>
          </a:xfrm>
          <a:prstGeom prst="rect">
            <a:avLst/>
          </a:prstGeom>
          <a:noFill/>
        </p:spPr>
        <p:txBody>
          <a:bodyPr wrap="square" rtlCol="0">
            <a:spAutoFit/>
          </a:bodyPr>
          <a:lstStyle/>
          <a:p>
            <a:r>
              <a:rPr kumimoji="1" lang="zh-CN" altLang="en-US" sz="3600" dirty="0"/>
              <a:t>你们有自己的中文名吗？怎么用普通话说呢？</a:t>
            </a:r>
            <a:endParaRPr kumimoji="1" lang="zh-CN" altLang="en-US" sz="3600" dirty="0"/>
          </a:p>
          <a:p>
            <a:r>
              <a:rPr kumimoji="1" lang="en-US" altLang="zh-CN" sz="3600" dirty="0">
                <a:solidFill>
                  <a:schemeClr val="accent2">
                    <a:lumMod val="75000"/>
                  </a:schemeClr>
                </a:solidFill>
              </a:rPr>
              <a:t>Do You Have Your Chinese Name?</a:t>
            </a:r>
            <a:endParaRPr kumimoji="1" lang="en-US" altLang="zh-CN" sz="3600" dirty="0">
              <a:solidFill>
                <a:schemeClr val="accent2">
                  <a:lumMod val="75000"/>
                </a:schemeClr>
              </a:solidFill>
            </a:endParaRPr>
          </a:p>
          <a:p>
            <a:r>
              <a:rPr kumimoji="1" lang="en-US" altLang="zh-CN" sz="3600" dirty="0">
                <a:solidFill>
                  <a:schemeClr val="accent2">
                    <a:lumMod val="75000"/>
                  </a:schemeClr>
                </a:solidFill>
              </a:rPr>
              <a:t>How to speak it in Putonghua?</a:t>
            </a:r>
            <a:endParaRPr kumimoji="1" lang="en-US" altLang="zh-CN" sz="3600" dirty="0">
              <a:solidFill>
                <a:schemeClr val="accent2">
                  <a:lumMod val="75000"/>
                </a:schemeClr>
              </a:solidFill>
            </a:endParaRPr>
          </a:p>
        </p:txBody>
      </p:sp>
      <p:sp>
        <p:nvSpPr>
          <p:cNvPr id="3" name="文本框 2"/>
          <p:cNvSpPr txBox="1"/>
          <p:nvPr/>
        </p:nvSpPr>
        <p:spPr>
          <a:xfrm>
            <a:off x="8358505" y="230505"/>
            <a:ext cx="3514725" cy="5354320"/>
          </a:xfrm>
          <a:prstGeom prst="rect">
            <a:avLst/>
          </a:prstGeom>
          <a:noFill/>
        </p:spPr>
        <p:txBody>
          <a:bodyPr wrap="square" rtlCol="0">
            <a:spAutoFit/>
          </a:bodyPr>
          <a:p>
            <a:r>
              <a:rPr lang="en-US" altLang="zh-CN"/>
              <a:t>1. </a:t>
            </a:r>
            <a:r>
              <a:rPr lang="zh-CN" altLang="en-US"/>
              <a:t>如果已经有中文名，请与周围的人交流名字及寓意，并自我介绍。</a:t>
            </a:r>
            <a:endParaRPr lang="zh-CN" altLang="en-US"/>
          </a:p>
          <a:p>
            <a:r>
              <a:rPr lang="en-US" altLang="zh-CN"/>
              <a:t>If you already have your Chinese name, please talk about it with others and discuss what implied meaning of your name. Also you can introduce yourself.</a:t>
            </a:r>
            <a:endParaRPr lang="en-US" altLang="zh-CN"/>
          </a:p>
          <a:p>
            <a:endParaRPr lang="en-US" altLang="zh-CN"/>
          </a:p>
          <a:p>
            <a:endParaRPr lang="en-US" altLang="zh-CN"/>
          </a:p>
          <a:p>
            <a:r>
              <a:rPr lang="en-US" altLang="zh-CN"/>
              <a:t>2.</a:t>
            </a:r>
            <a:r>
              <a:rPr lang="zh-CN" altLang="en-US"/>
              <a:t>如果你还没有中文名，请去找志愿者，他们会帮助你取中文名并教其写法。</a:t>
            </a:r>
            <a:endParaRPr lang="zh-CN" altLang="en-US"/>
          </a:p>
          <a:p>
            <a:r>
              <a:rPr lang="en-US" altLang="zh-CN"/>
              <a:t>If you don't have Chinese name, please find our volunteer now.</a:t>
            </a:r>
            <a:endParaRPr lang="en-US" altLang="zh-CN"/>
          </a:p>
          <a:p>
            <a:endParaRPr lang="en-US" altLang="zh-CN"/>
          </a:p>
          <a:p>
            <a:endParaRPr lang="en-US" altLang="zh-CN"/>
          </a:p>
        </p:txBody>
      </p:sp>
      <p:pic>
        <p:nvPicPr>
          <p:cNvPr id="4" name="图片 3" descr="497920031049072834"/>
          <p:cNvPicPr>
            <a:picLocks noChangeAspect="1"/>
          </p:cNvPicPr>
          <p:nvPr/>
        </p:nvPicPr>
        <p:blipFill>
          <a:blip r:embed="rId1"/>
          <a:stretch>
            <a:fillRect/>
          </a:stretch>
        </p:blipFill>
        <p:spPr>
          <a:xfrm>
            <a:off x="3815080" y="3020060"/>
            <a:ext cx="2206625" cy="2327910"/>
          </a:xfrm>
          <a:prstGeom prst="rect">
            <a:avLst/>
          </a:prstGeom>
        </p:spPr>
      </p:pic>
      <p:pic>
        <p:nvPicPr>
          <p:cNvPr id="5" name="图片 4" descr="443028726826544952"/>
          <p:cNvPicPr>
            <a:picLocks noChangeAspect="1"/>
          </p:cNvPicPr>
          <p:nvPr/>
        </p:nvPicPr>
        <p:blipFill>
          <a:blip r:embed="rId2"/>
          <a:stretch>
            <a:fillRect/>
          </a:stretch>
        </p:blipFill>
        <p:spPr>
          <a:xfrm>
            <a:off x="240030" y="3251200"/>
            <a:ext cx="2743835" cy="2600325"/>
          </a:xfrm>
          <a:prstGeom prst="rect">
            <a:avLst/>
          </a:prstGeom>
        </p:spPr>
      </p:pic>
      <p:sp>
        <p:nvSpPr>
          <p:cNvPr id="6" name="矩形 5"/>
          <p:cNvSpPr/>
          <p:nvPr/>
        </p:nvSpPr>
        <p:spPr>
          <a:xfrm>
            <a:off x="2788285" y="5498465"/>
            <a:ext cx="9063990" cy="1198880"/>
          </a:xfrm>
          <a:prstGeom prst="rect">
            <a:avLst/>
          </a:prstGeom>
          <a:noFill/>
          <a:ln>
            <a:noFill/>
          </a:ln>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FIND VOLUNTEER!</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70255" y="3587115"/>
            <a:ext cx="6610350" cy="1198880"/>
          </a:xfrm>
          <a:prstGeom prst="rect">
            <a:avLst/>
          </a:prstGeom>
          <a:noFill/>
          <a:ln>
            <a:noFill/>
          </a:ln>
        </p:spPr>
        <p:txBody>
          <a:bodyPr wrap="none" rtlCol="0" anchor="t">
            <a:spAutoFit/>
          </a:bodyPr>
          <a:p>
            <a:pPr algn="ctr"/>
            <a:r>
              <a:rPr lang="zh-CN" altLang="en-US" sz="7200" b="1">
                <a:ln w="22225">
                  <a:solidFill>
                    <a:schemeClr val="accent2"/>
                  </a:solidFill>
                  <a:prstDash val="solid"/>
                </a:ln>
                <a:solidFill>
                  <a:schemeClr val="accent2">
                    <a:lumMod val="40000"/>
                    <a:lumOff val="60000"/>
                  </a:schemeClr>
                </a:solidFill>
                <a:effectLst/>
              </a:rPr>
              <a:t>猜名字（寓意）</a:t>
            </a:r>
            <a:endParaRPr lang="zh-CN" altLang="en-US" sz="7200" b="1">
              <a:ln w="22225">
                <a:solidFill>
                  <a:schemeClr val="accent2"/>
                </a:solidFill>
                <a:prstDash val="solid"/>
              </a:ln>
              <a:solidFill>
                <a:schemeClr val="accent2">
                  <a:lumMod val="40000"/>
                  <a:lumOff val="60000"/>
                </a:schemeClr>
              </a:solidFill>
              <a:effectLst/>
            </a:endParaRPr>
          </a:p>
        </p:txBody>
      </p:sp>
      <p:sp>
        <p:nvSpPr>
          <p:cNvPr id="3" name="矩形 2"/>
          <p:cNvSpPr/>
          <p:nvPr/>
        </p:nvSpPr>
        <p:spPr>
          <a:xfrm>
            <a:off x="283845" y="281305"/>
            <a:ext cx="4726940" cy="2306955"/>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Discussion</a:t>
            </a:r>
            <a:endParaRPr lang="en-US" altLang="zh-CN" sz="7200" b="1">
              <a:ln w="22225">
                <a:solidFill>
                  <a:schemeClr val="accent2"/>
                </a:solidFill>
                <a:prstDash val="solid"/>
              </a:ln>
              <a:solidFill>
                <a:schemeClr val="accent2">
                  <a:lumMod val="40000"/>
                  <a:lumOff val="60000"/>
                </a:schemeClr>
              </a:solidFill>
              <a:effectLst/>
            </a:endParaRPr>
          </a:p>
          <a:p>
            <a:pPr algn="ctr"/>
            <a:r>
              <a:rPr lang="zh-CN" altLang="en-US" sz="7200" b="1">
                <a:ln w="22225">
                  <a:solidFill>
                    <a:schemeClr val="accent2"/>
                  </a:solidFill>
                  <a:prstDash val="solid"/>
                </a:ln>
                <a:solidFill>
                  <a:schemeClr val="accent2">
                    <a:lumMod val="40000"/>
                    <a:lumOff val="60000"/>
                  </a:schemeClr>
                </a:solidFill>
                <a:effectLst/>
              </a:rPr>
              <a:t>讨论啦</a:t>
            </a:r>
            <a:r>
              <a:rPr lang="en-US" altLang="zh-CN" sz="7200" b="1">
                <a:ln w="22225">
                  <a:solidFill>
                    <a:schemeClr val="accent2"/>
                  </a:solidFill>
                  <a:prstDash val="solid"/>
                </a:ln>
                <a:solidFill>
                  <a:schemeClr val="accent2">
                    <a:lumMod val="40000"/>
                    <a:lumOff val="60000"/>
                  </a:schemeClr>
                </a:solidFill>
                <a:effectLst/>
              </a:rPr>
              <a:t>~</a:t>
            </a:r>
            <a:endParaRPr lang="en-US" altLang="zh-CN" sz="7200" b="1">
              <a:ln w="22225">
                <a:solidFill>
                  <a:schemeClr val="accent2"/>
                </a:solidFill>
                <a:prstDash val="solid"/>
              </a:ln>
              <a:solidFill>
                <a:schemeClr val="accent2">
                  <a:lumMod val="40000"/>
                  <a:lumOff val="60000"/>
                </a:schemeClr>
              </a:solidFill>
              <a:effectLst/>
            </a:endParaRPr>
          </a:p>
        </p:txBody>
      </p:sp>
      <p:pic>
        <p:nvPicPr>
          <p:cNvPr id="4" name="图片 3" descr="236544573415258014"/>
          <p:cNvPicPr>
            <a:picLocks noChangeAspect="1"/>
          </p:cNvPicPr>
          <p:nvPr/>
        </p:nvPicPr>
        <p:blipFill>
          <a:blip r:embed="rId1"/>
          <a:stretch>
            <a:fillRect/>
          </a:stretch>
        </p:blipFill>
        <p:spPr>
          <a:xfrm>
            <a:off x="8742680" y="527685"/>
            <a:ext cx="2204085" cy="22656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87350" y="171450"/>
            <a:ext cx="5441950" cy="3415030"/>
          </a:xfrm>
          <a:prstGeom prst="rect">
            <a:avLst/>
          </a:prstGeom>
          <a:noFill/>
          <a:ln>
            <a:noFill/>
          </a:ln>
        </p:spPr>
        <p:txBody>
          <a:bodyPr wrap="none" rtlCol="0" anchor="t">
            <a:spAutoFit/>
          </a:bodyPr>
          <a:p>
            <a:pPr algn="ctr"/>
            <a:r>
              <a:rPr lang="zh-CN" altLang="en-US" sz="72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rPr>
              <a:t>游戏时间</a:t>
            </a:r>
            <a:endParaRPr lang="en-US" altLang="zh-CN" sz="72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endParaRPr>
          </a:p>
          <a:p>
            <a:pPr algn="ctr"/>
            <a:r>
              <a:rPr lang="en-US" altLang="zh-CN" sz="72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rPr>
              <a:t>Game Time</a:t>
            </a:r>
            <a:endParaRPr lang="en-US" altLang="zh-CN" sz="72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endParaRPr>
          </a:p>
          <a:p>
            <a:pPr algn="ctr"/>
            <a:endParaRPr lang="en-US" altLang="zh-CN" sz="72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endParaRPr>
          </a:p>
        </p:txBody>
      </p:sp>
      <p:sp>
        <p:nvSpPr>
          <p:cNvPr id="3" name="矩形 2"/>
          <p:cNvSpPr/>
          <p:nvPr/>
        </p:nvSpPr>
        <p:spPr>
          <a:xfrm>
            <a:off x="387033" y="2983230"/>
            <a:ext cx="5800725" cy="2306955"/>
          </a:xfrm>
          <a:prstGeom prst="rect">
            <a:avLst/>
          </a:prstGeom>
          <a:noFill/>
          <a:ln>
            <a:noFill/>
          </a:ln>
        </p:spPr>
        <p:txBody>
          <a:bodyPr wrap="none" rtlCol="0" anchor="t">
            <a:spAutoFit/>
          </a:bodyPr>
          <a:p>
            <a:pPr algn="ctr"/>
            <a:r>
              <a:rPr lang="zh-CN" altLang="en-US" sz="7200" b="1">
                <a:ln w="50800" cmpd="thickThin">
                  <a:solidFill>
                    <a:srgbClr val="5B9BD5">
                      <a:lumMod val="75000"/>
                    </a:srgbClr>
                  </a:solidFill>
                  <a:prstDash val="solid"/>
                </a:ln>
                <a:solidFill>
                  <a:schemeClr val="bg1"/>
                </a:solidFill>
                <a:effectLst/>
              </a:rPr>
              <a:t>萝卜蹲</a:t>
            </a:r>
            <a:endParaRPr lang="zh-CN" altLang="en-US" sz="7200" b="1">
              <a:ln w="50800" cmpd="thickThin">
                <a:solidFill>
                  <a:srgbClr val="5B9BD5">
                    <a:lumMod val="75000"/>
                  </a:srgbClr>
                </a:solidFill>
                <a:prstDash val="solid"/>
              </a:ln>
              <a:solidFill>
                <a:schemeClr val="bg1"/>
              </a:solidFill>
              <a:effectLst/>
            </a:endParaRPr>
          </a:p>
          <a:p>
            <a:pPr algn="ctr"/>
            <a:r>
              <a:rPr lang="en-US" altLang="zh-CN" sz="7200" b="1">
                <a:ln w="50800" cmpd="thickThin">
                  <a:solidFill>
                    <a:srgbClr val="5B9BD5">
                      <a:lumMod val="75000"/>
                    </a:srgbClr>
                  </a:solidFill>
                  <a:prstDash val="solid"/>
                </a:ln>
                <a:solidFill>
                  <a:schemeClr val="bg1"/>
                </a:solidFill>
                <a:effectLst/>
              </a:rPr>
              <a:t>Squat Game</a:t>
            </a:r>
            <a:endParaRPr lang="en-US" altLang="zh-CN" sz="7200" b="1">
              <a:ln w="50800" cmpd="thickThin">
                <a:solidFill>
                  <a:srgbClr val="5B9BD5">
                    <a:lumMod val="75000"/>
                  </a:srgbClr>
                </a:solidFill>
                <a:prstDash val="solid"/>
              </a:ln>
              <a:solidFill>
                <a:schemeClr val="bg1"/>
              </a:solidFill>
              <a:effectLst/>
            </a:endParaRPr>
          </a:p>
        </p:txBody>
      </p:sp>
      <p:sp>
        <p:nvSpPr>
          <p:cNvPr id="4" name="文本框 3"/>
          <p:cNvSpPr txBox="1"/>
          <p:nvPr/>
        </p:nvSpPr>
        <p:spPr>
          <a:xfrm>
            <a:off x="8522970" y="933450"/>
            <a:ext cx="2844800" cy="4831080"/>
          </a:xfrm>
          <a:prstGeom prst="rect">
            <a:avLst/>
          </a:prstGeom>
          <a:noFill/>
        </p:spPr>
        <p:txBody>
          <a:bodyPr wrap="square" rtlCol="0">
            <a:spAutoFit/>
          </a:bodyPr>
          <a:p>
            <a:r>
              <a:rPr lang="zh-CN" altLang="en-US" sz="2800"/>
              <a:t>游戏规则</a:t>
            </a:r>
            <a:endParaRPr lang="zh-CN" altLang="en-US" sz="2800"/>
          </a:p>
          <a:p>
            <a:endParaRPr lang="zh-CN" altLang="en-US" sz="2800"/>
          </a:p>
          <a:p>
            <a:r>
              <a:rPr lang="zh-CN" altLang="en-US" sz="2800"/>
              <a:t>第一轮：第一位成员一边蹲一边说：XXX（名字）蹲，XXX（名字）</a:t>
            </a:r>
            <a:endParaRPr lang="zh-CN" altLang="en-US" sz="2800"/>
          </a:p>
          <a:p>
            <a:endParaRPr lang="zh-CN" altLang="en-US" sz="2800"/>
          </a:p>
          <a:p>
            <a:r>
              <a:rPr lang="zh-CN" altLang="en-US" sz="2800"/>
              <a:t>第二轮：每位成员说自己的名字加前一位的名字。说错者淘汰。</a:t>
            </a:r>
            <a:endParaRPr lang="zh-CN"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63195" y="1555750"/>
            <a:ext cx="7503795" cy="341503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zh-CN" altLang="en-US" sz="7200" b="1">
                <a:solidFill>
                  <a:schemeClr val="accent4"/>
                </a:solidFill>
                <a:effectLst/>
              </a:rPr>
              <a:t>传话游戏</a:t>
            </a:r>
            <a:endParaRPr lang="zh-CN" altLang="en-US" sz="7200" b="1">
              <a:solidFill>
                <a:schemeClr val="accent4"/>
              </a:solidFill>
              <a:effectLst/>
            </a:endParaRPr>
          </a:p>
          <a:p>
            <a:pPr algn="ctr"/>
            <a:r>
              <a:rPr lang="en-US" altLang="zh-CN" sz="7200" b="1">
                <a:solidFill>
                  <a:schemeClr val="accent4"/>
                </a:solidFill>
                <a:effectLst/>
              </a:rPr>
              <a:t>Whisper Down the Line</a:t>
            </a:r>
            <a:endParaRPr lang="en-US" altLang="zh-CN" sz="7200" b="1">
              <a:solidFill>
                <a:schemeClr val="accent4"/>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58520" y="402590"/>
            <a:ext cx="2937510" cy="1198880"/>
          </a:xfrm>
          <a:prstGeom prst="rect">
            <a:avLst/>
          </a:prstGeom>
          <a:noFill/>
          <a:ln>
            <a:noFill/>
          </a:ln>
        </p:spPr>
        <p:txBody>
          <a:bodyPr wrap="none" rtlCol="0" anchor="t">
            <a:spAutoFit/>
          </a:bodyPr>
          <a:p>
            <a:pPr algn="ctr"/>
            <a:r>
              <a:rPr lang="zh-CN" altLang="en-US" sz="7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答案：</a:t>
            </a:r>
            <a:endParaRPr lang="zh-CN" altLang="en-US" sz="7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文本框 4"/>
          <p:cNvSpPr txBox="1"/>
          <p:nvPr/>
        </p:nvSpPr>
        <p:spPr>
          <a:xfrm>
            <a:off x="1031875" y="1823720"/>
            <a:ext cx="3078480" cy="3415030"/>
          </a:xfrm>
          <a:prstGeom prst="rect">
            <a:avLst/>
          </a:prstGeom>
          <a:noFill/>
        </p:spPr>
        <p:txBody>
          <a:bodyPr wrap="none" rtlCol="0">
            <a:spAutoFit/>
          </a:bodyPr>
          <a:p>
            <a:pPr algn="l"/>
            <a:r>
              <a:rPr lang="zh-CN" altLang="en-US" sz="6000"/>
              <a:t>硕士生 </a:t>
            </a:r>
            <a:endParaRPr lang="zh-CN" altLang="en-US" sz="6000"/>
          </a:p>
          <a:p>
            <a:pPr algn="l"/>
            <a:r>
              <a:rPr lang="zh-CN" altLang="en-US" sz="6000"/>
              <a:t>事实上  </a:t>
            </a:r>
            <a:endParaRPr lang="zh-CN" altLang="en-US" sz="6000"/>
          </a:p>
          <a:p>
            <a:pPr algn="l"/>
            <a:r>
              <a:rPr lang="zh-CN" altLang="en-US" sz="6000"/>
              <a:t>山水诗</a:t>
            </a:r>
            <a:endParaRPr lang="zh-CN" altLang="en-US" sz="6000"/>
          </a:p>
          <a:p>
            <a:pPr algn="l"/>
            <a:r>
              <a:rPr lang="zh-CN" altLang="en-US"/>
              <a:t> </a:t>
            </a:r>
            <a:endParaRPr lang="zh-CN" altLang="en-US"/>
          </a:p>
          <a:p>
            <a:pPr algn="l"/>
            <a:endParaRPr lang="zh-CN" altLang="en-US"/>
          </a:p>
        </p:txBody>
      </p:sp>
      <p:sp>
        <p:nvSpPr>
          <p:cNvPr id="6" name="文本框 5"/>
          <p:cNvSpPr txBox="1"/>
          <p:nvPr/>
        </p:nvSpPr>
        <p:spPr>
          <a:xfrm>
            <a:off x="8577580" y="835025"/>
            <a:ext cx="3383280" cy="5169535"/>
          </a:xfrm>
          <a:prstGeom prst="rect">
            <a:avLst/>
          </a:prstGeom>
          <a:noFill/>
        </p:spPr>
        <p:txBody>
          <a:bodyPr wrap="square" rtlCol="0">
            <a:spAutoFit/>
          </a:bodyPr>
          <a:p>
            <a:pPr algn="l"/>
            <a:r>
              <a:rPr lang="en-US" altLang="zh-CN" sz="6600">
                <a:sym typeface="+mn-ea"/>
              </a:rPr>
              <a:t>1.</a:t>
            </a:r>
            <a:r>
              <a:rPr lang="zh-CN" altLang="en-US" sz="6600">
                <a:sym typeface="+mn-ea"/>
              </a:rPr>
              <a:t>狮子死了。</a:t>
            </a:r>
            <a:endParaRPr lang="zh-CN" altLang="en-US" sz="6600"/>
          </a:p>
          <a:p>
            <a:pPr algn="l"/>
            <a:r>
              <a:rPr lang="en-US" altLang="zh-CN" sz="6600">
                <a:sym typeface="+mn-ea"/>
              </a:rPr>
              <a:t>2.</a:t>
            </a:r>
            <a:r>
              <a:rPr lang="zh-CN" altLang="en-US" sz="6600">
                <a:sym typeface="+mn-ea"/>
              </a:rPr>
              <a:t>上司在办公室深思。</a:t>
            </a:r>
            <a:endParaRPr lang="zh-CN" altLang="en-US" sz="660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283" y="1389210"/>
            <a:ext cx="6096000" cy="3477875"/>
          </a:xfrm>
          <a:prstGeom prst="rect">
            <a:avLst/>
          </a:prstGeom>
        </p:spPr>
        <p:txBody>
          <a:bodyPr>
            <a:spAutoFit/>
          </a:bodyPr>
          <a:lstStyle/>
          <a:p>
            <a:pPr algn="ctr"/>
            <a:r>
              <a:rPr lang="en-US" altLang="zh-CN" sz="2000" dirty="0" smtClean="0">
                <a:solidFill>
                  <a:srgbClr val="000000"/>
                </a:solidFill>
                <a:latin typeface="PT Sans Narrow"/>
              </a:rPr>
              <a:t>z c s	</a:t>
            </a:r>
            <a:r>
              <a:rPr lang="en-US" altLang="zh-CN" sz="2000" dirty="0" err="1" smtClean="0">
                <a:solidFill>
                  <a:srgbClr val="000000"/>
                </a:solidFill>
                <a:latin typeface="PT Sans Narrow"/>
              </a:rPr>
              <a:t>zh</a:t>
            </a:r>
            <a:r>
              <a:rPr lang="en-US" altLang="zh-CN" sz="2000" dirty="0" smtClean="0">
                <a:solidFill>
                  <a:srgbClr val="000000"/>
                </a:solidFill>
                <a:latin typeface="PT Sans Narrow"/>
              </a:rPr>
              <a:t> </a:t>
            </a:r>
            <a:r>
              <a:rPr lang="en-US" altLang="zh-CN" sz="2000" dirty="0" err="1" smtClean="0">
                <a:solidFill>
                  <a:srgbClr val="000000"/>
                </a:solidFill>
                <a:latin typeface="PT Sans Narrow"/>
              </a:rPr>
              <a:t>ch</a:t>
            </a:r>
            <a:r>
              <a:rPr lang="en-US" altLang="zh-CN" sz="2000" dirty="0" smtClean="0">
                <a:solidFill>
                  <a:srgbClr val="000000"/>
                </a:solidFill>
                <a:latin typeface="PT Sans Narrow"/>
              </a:rPr>
              <a:t> </a:t>
            </a:r>
            <a:r>
              <a:rPr lang="en-US" altLang="zh-CN" sz="2000" dirty="0" err="1" smtClean="0">
                <a:solidFill>
                  <a:srgbClr val="000000"/>
                </a:solidFill>
                <a:latin typeface="PT Sans Narrow"/>
              </a:rPr>
              <a:t>sh</a:t>
            </a:r>
            <a:endParaRPr lang="en-US" altLang="zh-CN" sz="2000" dirty="0" smtClean="0">
              <a:solidFill>
                <a:srgbClr val="000000"/>
              </a:solidFill>
              <a:latin typeface="PT Sans Narrow"/>
            </a:endParaRPr>
          </a:p>
          <a:p>
            <a:r>
              <a:rPr lang="zh-CN" altLang="en-US" sz="2000" dirty="0" smtClean="0">
                <a:solidFill>
                  <a:srgbClr val="000000"/>
                </a:solidFill>
                <a:latin typeface="PT Sans Narrow"/>
              </a:rPr>
              <a:t>重</a:t>
            </a:r>
            <a:r>
              <a:rPr lang="zh-CN" altLang="en-US" sz="2000" dirty="0">
                <a:solidFill>
                  <a:srgbClr val="000000"/>
                </a:solidFill>
                <a:latin typeface="PT Sans Narrow"/>
              </a:rPr>
              <a:t>点的差别在舌位！感受平翘舌时，你舌头的位置的不同。</a:t>
            </a:r>
            <a:endParaRPr lang="zh-CN" altLang="en-US" sz="2000" dirty="0"/>
          </a:p>
          <a:p>
            <a:pPr indent="457200"/>
            <a:r>
              <a:rPr lang="en-US" altLang="zh-CN" sz="2000" dirty="0" err="1" smtClean="0">
                <a:solidFill>
                  <a:srgbClr val="000000"/>
                </a:solidFill>
                <a:latin typeface="PT Sans Narrow"/>
              </a:rPr>
              <a:t>zcs</a:t>
            </a:r>
            <a:r>
              <a:rPr lang="zh-CN" altLang="en-US" sz="2000" dirty="0" smtClean="0">
                <a:solidFill>
                  <a:srgbClr val="000000"/>
                </a:solidFill>
                <a:latin typeface="PT Sans Narrow"/>
              </a:rPr>
              <a:t>平</a:t>
            </a:r>
            <a:r>
              <a:rPr lang="zh-CN" altLang="en-US" sz="2000" dirty="0">
                <a:solidFill>
                  <a:srgbClr val="000000"/>
                </a:solidFill>
                <a:latin typeface="PT Sans Narrow"/>
              </a:rPr>
              <a:t>舌，</a:t>
            </a:r>
            <a:r>
              <a:rPr lang="zh-CN" altLang="en-US" sz="2000" dirty="0" smtClean="0">
                <a:solidFill>
                  <a:srgbClr val="000000"/>
                </a:solidFill>
                <a:latin typeface="PT Sans Narrow"/>
              </a:rPr>
              <a:t>如：姿色</a:t>
            </a:r>
            <a:r>
              <a:rPr lang="zh-CN" altLang="en-US" sz="2000" dirty="0">
                <a:solidFill>
                  <a:srgbClr val="000000"/>
                </a:solidFill>
                <a:latin typeface="PT Sans Narrow"/>
              </a:rPr>
              <a:t>，紫色。似乎，次要</a:t>
            </a:r>
            <a:r>
              <a:rPr lang="zh-CN" altLang="en-US" sz="2000" dirty="0" smtClean="0">
                <a:solidFill>
                  <a:srgbClr val="000000"/>
                </a:solidFill>
                <a:latin typeface="PT Sans Narrow"/>
              </a:rPr>
              <a:t>。</a:t>
            </a:r>
            <a:endParaRPr lang="en-US" altLang="zh-CN" sz="2000" dirty="0" smtClean="0">
              <a:solidFill>
                <a:srgbClr val="000000"/>
              </a:solidFill>
              <a:latin typeface="PT Sans Narrow"/>
            </a:endParaRPr>
          </a:p>
          <a:p>
            <a:pPr indent="457200"/>
            <a:r>
              <a:rPr lang="zh-CN" altLang="en-US" sz="2000" dirty="0" smtClean="0">
                <a:solidFill>
                  <a:srgbClr val="000000"/>
                </a:solidFill>
                <a:latin typeface="PT Sans Narrow"/>
              </a:rPr>
              <a:t>感受</a:t>
            </a:r>
            <a:r>
              <a:rPr lang="zh-CN" altLang="en-US" sz="2000" dirty="0">
                <a:solidFill>
                  <a:srgbClr val="000000"/>
                </a:solidFill>
                <a:latin typeface="PT Sans Narrow"/>
              </a:rPr>
              <a:t>一下，你的舌头尖抵在上下齿中间的位置对么？？舌面也靠近上颚！</a:t>
            </a:r>
            <a:endParaRPr lang="zh-CN" altLang="en-US" sz="2000" dirty="0"/>
          </a:p>
          <a:p>
            <a:pPr indent="457200"/>
            <a:r>
              <a:rPr lang="en-US" altLang="zh-CN" sz="2000" dirty="0" err="1" smtClean="0">
                <a:solidFill>
                  <a:srgbClr val="000000"/>
                </a:solidFill>
                <a:latin typeface="PT Sans Narrow"/>
              </a:rPr>
              <a:t>zhi</a:t>
            </a:r>
            <a:r>
              <a:rPr lang="en-US" altLang="zh-CN" sz="2000" dirty="0" smtClean="0">
                <a:solidFill>
                  <a:srgbClr val="000000"/>
                </a:solidFill>
                <a:latin typeface="PT Sans Narrow"/>
              </a:rPr>
              <a:t> chi </a:t>
            </a:r>
            <a:r>
              <a:rPr lang="en-US" altLang="zh-CN" sz="2000" dirty="0" err="1" smtClean="0">
                <a:solidFill>
                  <a:srgbClr val="000000"/>
                </a:solidFill>
                <a:latin typeface="PT Sans Narrow"/>
              </a:rPr>
              <a:t>shi</a:t>
            </a:r>
            <a:r>
              <a:rPr lang="zh-CN" altLang="en-US" sz="2000" dirty="0" smtClean="0">
                <a:solidFill>
                  <a:srgbClr val="000000"/>
                </a:solidFill>
                <a:latin typeface="PT Sans Narrow"/>
              </a:rPr>
              <a:t>翘</a:t>
            </a:r>
            <a:r>
              <a:rPr lang="zh-CN" altLang="en-US" sz="2000" dirty="0">
                <a:solidFill>
                  <a:srgbClr val="000000"/>
                </a:solidFill>
                <a:latin typeface="PT Sans Narrow"/>
              </a:rPr>
              <a:t>舌</a:t>
            </a:r>
            <a:r>
              <a:rPr lang="zh-CN" altLang="en-US" sz="2000" dirty="0" smtClean="0">
                <a:solidFill>
                  <a:srgbClr val="000000"/>
                </a:solidFill>
                <a:latin typeface="PT Sans Narrow"/>
              </a:rPr>
              <a:t>，如：是否</a:t>
            </a:r>
            <a:r>
              <a:rPr lang="zh-CN" altLang="en-US" sz="2000" dirty="0">
                <a:solidFill>
                  <a:srgbClr val="000000"/>
                </a:solidFill>
                <a:latin typeface="PT Sans Narrow"/>
              </a:rPr>
              <a:t>，吃药，</a:t>
            </a:r>
            <a:r>
              <a:rPr lang="zh-CN" altLang="en-US" sz="2000" dirty="0" smtClean="0">
                <a:solidFill>
                  <a:srgbClr val="000000"/>
                </a:solidFill>
                <a:latin typeface="PT Sans Narrow"/>
              </a:rPr>
              <a:t>制造。</a:t>
            </a:r>
            <a:endParaRPr lang="en-US" altLang="zh-CN" sz="2000" dirty="0" smtClean="0">
              <a:solidFill>
                <a:srgbClr val="000000"/>
              </a:solidFill>
              <a:latin typeface="PT Sans Narrow"/>
            </a:endParaRPr>
          </a:p>
          <a:p>
            <a:pPr indent="457200"/>
            <a:r>
              <a:rPr lang="zh-CN" altLang="en-US" sz="2000" dirty="0" smtClean="0">
                <a:solidFill>
                  <a:srgbClr val="000000"/>
                </a:solidFill>
                <a:latin typeface="PT Sans Narrow"/>
              </a:rPr>
              <a:t>舌头</a:t>
            </a:r>
            <a:r>
              <a:rPr lang="zh-CN" altLang="en-US" sz="2000" dirty="0">
                <a:solidFill>
                  <a:srgbClr val="000000"/>
                </a:solidFill>
                <a:latin typeface="PT Sans Narrow"/>
              </a:rPr>
              <a:t>的位置在哪呢</a:t>
            </a:r>
            <a:r>
              <a:rPr lang="zh-CN" altLang="en-US" sz="2000" dirty="0" smtClean="0">
                <a:solidFill>
                  <a:srgbClr val="000000"/>
                </a:solidFill>
                <a:latin typeface="PT Sans Narrow"/>
              </a:rPr>
              <a:t>？舌尖</a:t>
            </a:r>
            <a:r>
              <a:rPr lang="zh-CN" altLang="en-US" sz="2000" dirty="0">
                <a:solidFill>
                  <a:srgbClr val="000000"/>
                </a:solidFill>
                <a:latin typeface="PT Sans Narrow"/>
              </a:rPr>
              <a:t>也不能碰到</a:t>
            </a:r>
            <a:r>
              <a:rPr lang="zh-CN" altLang="en-US" sz="2000" dirty="0" smtClean="0">
                <a:solidFill>
                  <a:srgbClr val="000000"/>
                </a:solidFill>
                <a:latin typeface="PT Sans Narrow"/>
              </a:rPr>
              <a:t>牙齿，要上翘碰到上颚前部。</a:t>
            </a:r>
            <a:br>
              <a:rPr lang="zh-CN" altLang="en-US" sz="2000" dirty="0"/>
            </a:br>
            <a:r>
              <a:rPr lang="en-US" altLang="zh-CN" sz="2000" dirty="0" smtClean="0"/>
              <a:t>	r</a:t>
            </a:r>
            <a:r>
              <a:rPr lang="zh-CN" altLang="en-US" sz="2000" dirty="0" smtClean="0"/>
              <a:t>与其不同，是卷舌音，舌头比平舌和翘舌卷起的幅度更大。</a:t>
            </a:r>
            <a:endParaRPr lang="en-US" sz="2000" dirty="0"/>
          </a:p>
        </p:txBody>
      </p:sp>
      <p:sp>
        <p:nvSpPr>
          <p:cNvPr id="3" name="文本框 2"/>
          <p:cNvSpPr txBox="1"/>
          <p:nvPr/>
        </p:nvSpPr>
        <p:spPr>
          <a:xfrm>
            <a:off x="1845644" y="418012"/>
            <a:ext cx="2749471" cy="707886"/>
          </a:xfrm>
          <a:prstGeom prst="rect">
            <a:avLst/>
          </a:prstGeom>
          <a:noFill/>
        </p:spPr>
        <p:txBody>
          <a:bodyPr wrap="none" rtlCol="0">
            <a:spAutoFit/>
          </a:bodyPr>
          <a:lstStyle/>
          <a:p>
            <a:r>
              <a:rPr lang="zh-CN" altLang="en-US" sz="4000" dirty="0" smtClean="0"/>
              <a:t>平翘舌练习</a:t>
            </a:r>
            <a:endParaRPr lang="zh-CN" altLang="en-US" sz="40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77714" y="917060"/>
            <a:ext cx="5714286" cy="514285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3568" y="1726363"/>
            <a:ext cx="6096000" cy="1200329"/>
          </a:xfrm>
          <a:prstGeom prst="rect">
            <a:avLst/>
          </a:prstGeom>
        </p:spPr>
        <p:txBody>
          <a:bodyPr>
            <a:spAutoFit/>
          </a:bodyPr>
          <a:lstStyle/>
          <a:p>
            <a:r>
              <a:rPr lang="zh-CN" altLang="en-US" sz="2400" dirty="0"/>
              <a:t>隔着窗户撕字纸，一撕横字纸，在撕竖字纸，横竖两次撕了四十四张湿字纸，是字纸你就撕</a:t>
            </a:r>
            <a:r>
              <a:rPr lang="zh-CN" altLang="en-US" sz="2400" dirty="0" smtClean="0"/>
              <a:t>字纸，不是</a:t>
            </a:r>
            <a:r>
              <a:rPr lang="zh-CN" altLang="en-US" sz="2400" dirty="0"/>
              <a:t>字纸你就别胡</a:t>
            </a:r>
            <a:r>
              <a:rPr lang="zh-CN" altLang="en-US" sz="2400" dirty="0" smtClean="0"/>
              <a:t>撕。</a:t>
            </a:r>
            <a:endParaRPr lang="en-US" sz="2400" dirty="0"/>
          </a:p>
        </p:txBody>
      </p:sp>
      <p:sp>
        <p:nvSpPr>
          <p:cNvPr id="4" name="文本框 3"/>
          <p:cNvSpPr txBox="1"/>
          <p:nvPr/>
        </p:nvSpPr>
        <p:spPr>
          <a:xfrm>
            <a:off x="1845644" y="418012"/>
            <a:ext cx="2749471" cy="707886"/>
          </a:xfrm>
          <a:prstGeom prst="rect">
            <a:avLst/>
          </a:prstGeom>
          <a:noFill/>
        </p:spPr>
        <p:txBody>
          <a:bodyPr wrap="none" rtlCol="0">
            <a:spAutoFit/>
          </a:bodyPr>
          <a:lstStyle/>
          <a:p>
            <a:r>
              <a:rPr lang="zh-CN" altLang="en-US" sz="4000" dirty="0" smtClean="0"/>
              <a:t>平翘舌练习</a:t>
            </a:r>
            <a:endParaRPr lang="zh-CN" altLang="en-US" sz="4000" dirty="0"/>
          </a:p>
        </p:txBody>
      </p:sp>
      <p:sp>
        <p:nvSpPr>
          <p:cNvPr id="5" name="Rectangle 1"/>
          <p:cNvSpPr/>
          <p:nvPr/>
        </p:nvSpPr>
        <p:spPr>
          <a:xfrm>
            <a:off x="743568" y="3762447"/>
            <a:ext cx="6750566" cy="584775"/>
          </a:xfrm>
          <a:prstGeom prst="rect">
            <a:avLst/>
          </a:prstGeom>
        </p:spPr>
        <p:txBody>
          <a:bodyPr wrap="none">
            <a:spAutoFit/>
          </a:bodyPr>
          <a:lstStyle/>
          <a:p>
            <a:r>
              <a:rPr lang="zh-CN" altLang="en-US" sz="3200" dirty="0">
                <a:solidFill>
                  <a:srgbClr val="555555"/>
                </a:solidFill>
                <a:latin typeface="微软雅黑" panose="020B0503020204020204" charset="-122"/>
                <a:ea typeface="微软雅黑" panose="020B0503020204020204" charset="-122"/>
              </a:rPr>
              <a:t>翘舌主争真知照，平舌资则早在增；</a:t>
            </a:r>
            <a:endParaRPr lang="en-US" sz="3200" dirty="0"/>
          </a:p>
        </p:txBody>
      </p:sp>
      <p:sp>
        <p:nvSpPr>
          <p:cNvPr id="2" name="矩形 1"/>
          <p:cNvSpPr/>
          <p:nvPr/>
        </p:nvSpPr>
        <p:spPr>
          <a:xfrm>
            <a:off x="743568" y="5182977"/>
            <a:ext cx="6096000" cy="1200329"/>
          </a:xfrm>
          <a:prstGeom prst="rect">
            <a:avLst/>
          </a:prstGeom>
        </p:spPr>
        <p:txBody>
          <a:bodyPr wrap="square">
            <a:spAutoFit/>
          </a:bodyPr>
          <a:lstStyle/>
          <a:p>
            <a:r>
              <a:rPr lang="zh-CN" altLang="en-US" sz="2400" dirty="0"/>
              <a:t>大柴和小柴,帮助爷爷晒白菜。大柴晒的是大白菜</a:t>
            </a:r>
            <a:r>
              <a:rPr lang="en-US" altLang="zh-CN" sz="2400" dirty="0"/>
              <a:t>,</a:t>
            </a:r>
            <a:r>
              <a:rPr lang="zh-CN" altLang="en-US" sz="2400" dirty="0"/>
              <a:t>小柴晒的是小白菜</a:t>
            </a:r>
            <a:r>
              <a:rPr lang="en-US" altLang="zh-CN" sz="2400" dirty="0"/>
              <a:t>,</a:t>
            </a:r>
            <a:r>
              <a:rPr lang="zh-CN" altLang="en-US" sz="2400" dirty="0"/>
              <a:t>晒好的白菜做成干菜。</a:t>
            </a:r>
            <a:endParaRPr lang="zh-CN" alt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78610" y="1336040"/>
            <a:ext cx="9364980" cy="3415030"/>
          </a:xfrm>
          <a:prstGeom prst="rect">
            <a:avLst/>
          </a:prstGeom>
          <a:noFill/>
          <a:ln>
            <a:noFill/>
          </a:ln>
        </p:spPr>
        <p:txBody>
          <a:bodyPr wrap="square" rtlCol="0" anchor="t">
            <a:spAutoFit/>
            <a:scene3d>
              <a:camera prst="obliqueBottomLeft"/>
              <a:lightRig rig="threePt" dir="t"/>
            </a:scene3d>
            <a:sp3d extrusionH="323850" contourW="12700">
              <a:extrusionClr>
                <a:srgbClr val="EB6A70"/>
              </a:extrusionClr>
              <a:contourClr>
                <a:srgbClr val="B1A2BA"/>
              </a:contourClr>
            </a:sp3d>
          </a:bodyPr>
          <a:p>
            <a:pPr algn="ctr"/>
            <a:r>
              <a:rPr lang="zh-CN" altLang="en-US" sz="7200" b="1">
                <a:ln w="0">
                  <a:solidFill>
                    <a:srgbClr val="8E69B8"/>
                  </a:solidFill>
                  <a:prstDash val="solid"/>
                </a:ln>
                <a:blipFill>
                  <a:blip r:embed="rId1">
                    <a:alphaModFix amt="99000"/>
                  </a:blip>
                  <a:tile tx="139700" ty="0" sx="59000" sy="42000" flip="none" algn="b"/>
                </a:blipFill>
                <a:effectLst>
                  <a:innerShdw dist="25400" dir="13500000">
                    <a:srgbClr val="9166B8">
                      <a:alpha val="100000"/>
                    </a:srgbClr>
                  </a:innerShdw>
                </a:effectLst>
              </a:rPr>
              <a:t>欢迎再次参与沙龙活动</a:t>
            </a:r>
            <a:endParaRPr lang="zh-CN" altLang="en-US" sz="7200" b="1">
              <a:ln w="0">
                <a:solidFill>
                  <a:srgbClr val="8E69B8"/>
                </a:solidFill>
                <a:prstDash val="solid"/>
              </a:ln>
              <a:blipFill>
                <a:blip r:embed="rId1">
                  <a:alphaModFix amt="99000"/>
                </a:blip>
                <a:tile tx="139700" ty="0" sx="59000" sy="42000" flip="none" algn="b"/>
              </a:blipFill>
              <a:effectLst>
                <a:innerShdw dist="25400" dir="13500000">
                  <a:srgbClr val="9166B8">
                    <a:alpha val="100000"/>
                  </a:srgbClr>
                </a:innerShdw>
              </a:effectLst>
            </a:endParaRPr>
          </a:p>
          <a:p>
            <a:pPr algn="ctr"/>
            <a:r>
              <a:rPr lang="en-US" altLang="zh-CN" sz="7200" b="1">
                <a:ln w="0">
                  <a:solidFill>
                    <a:srgbClr val="8E69B8"/>
                  </a:solidFill>
                  <a:prstDash val="solid"/>
                </a:ln>
                <a:blipFill>
                  <a:blip r:embed="rId1">
                    <a:alphaModFix amt="99000"/>
                  </a:blip>
                  <a:tile tx="139700" ty="0" sx="59000" sy="42000" flip="none" algn="b"/>
                </a:blipFill>
                <a:effectLst>
                  <a:innerShdw dist="25400" dir="13500000">
                    <a:srgbClr val="9166B8">
                      <a:alpha val="100000"/>
                    </a:srgbClr>
                  </a:innerShdw>
                </a:effectLst>
              </a:rPr>
              <a:t>We Sincerely invite you to join us again!</a:t>
            </a:r>
            <a:endParaRPr lang="en-US" altLang="zh-CN" sz="7200" b="1">
              <a:ln w="0">
                <a:solidFill>
                  <a:srgbClr val="8E69B8"/>
                </a:solidFill>
                <a:prstDash val="solid"/>
              </a:ln>
              <a:blipFill>
                <a:blip r:embed="rId1">
                  <a:alphaModFix amt="99000"/>
                </a:blip>
                <a:tile tx="139700" ty="0" sx="59000" sy="42000" flip="none" algn="b"/>
              </a:blipFill>
              <a:effectLst>
                <a:innerShdw dist="25400" dir="13500000">
                  <a:srgbClr val="9166B8">
                    <a:alpha val="100000"/>
                  </a:srgbClr>
                </a:innerShdw>
              </a:effectLst>
            </a:endParaRPr>
          </a:p>
        </p:txBody>
      </p:sp>
      <p:sp>
        <p:nvSpPr>
          <p:cNvPr id="3" name="矩形 2"/>
          <p:cNvSpPr/>
          <p:nvPr/>
        </p:nvSpPr>
        <p:spPr>
          <a:xfrm>
            <a:off x="3324225" y="5300345"/>
            <a:ext cx="8763000" cy="1322070"/>
          </a:xfrm>
          <a:prstGeom prst="rect">
            <a:avLst/>
          </a:prstGeom>
          <a:noFill/>
          <a:ln>
            <a:noFill/>
          </a:ln>
        </p:spPr>
        <p:txBody>
          <a:bodyPr wrap="square" rtlCol="0" anchor="t">
            <a:spAutoFit/>
          </a:bodyPr>
          <a:p>
            <a:pPr algn="ctr"/>
            <a:r>
              <a:rPr lang="zh-CN" altLang="en-US" sz="4800" b="1">
                <a:solidFill>
                  <a:schemeClr val="tx1"/>
                </a:solidFill>
                <a:effectLst>
                  <a:outerShdw blurRad="38100" dist="19050" dir="2700000" algn="tl" rotWithShape="0">
                    <a:schemeClr val="dk1">
                      <a:alpha val="40000"/>
                    </a:schemeClr>
                  </a:outerShdw>
                </a:effectLst>
              </a:rPr>
              <a:t>谢谢参与</a:t>
            </a:r>
            <a:endParaRPr lang="zh-CN" altLang="en-US" sz="4800" b="1">
              <a:solidFill>
                <a:schemeClr val="tx1"/>
              </a:solidFill>
              <a:effectLst>
                <a:outerShdw blurRad="38100" dist="19050" dir="2700000" algn="tl" rotWithShape="0">
                  <a:schemeClr val="dk1">
                    <a:alpha val="40000"/>
                  </a:schemeClr>
                </a:outerShdw>
              </a:effectLst>
            </a:endParaRPr>
          </a:p>
          <a:p>
            <a:pPr algn="ctr"/>
            <a:r>
              <a:rPr lang="en-US" altLang="zh-CN" sz="3200" b="1">
                <a:solidFill>
                  <a:schemeClr val="tx1"/>
                </a:solidFill>
                <a:effectLst>
                  <a:outerShdw blurRad="38100" dist="19050" dir="2700000" algn="tl" rotWithShape="0">
                    <a:schemeClr val="dk1">
                      <a:alpha val="40000"/>
                    </a:schemeClr>
                  </a:outerShdw>
                </a:effectLst>
              </a:rPr>
              <a:t>Thanks For Your coming</a:t>
            </a:r>
            <a:endParaRPr lang="en-US" altLang="zh-CN" sz="3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r="16198"/>
          <a:stretch>
            <a:fillRect/>
          </a:stretch>
        </p:blipFill>
        <p:spPr>
          <a:xfrm>
            <a:off x="2422917" y="0"/>
            <a:ext cx="2554288" cy="6858000"/>
          </a:xfrm>
          <a:prstGeom prst="rect">
            <a:avLst/>
          </a:prstGeom>
        </p:spPr>
      </p:pic>
      <p:pic>
        <p:nvPicPr>
          <p:cNvPr id="15" name="图片 14"/>
          <p:cNvPicPr>
            <a:picLocks noChangeAspect="1"/>
          </p:cNvPicPr>
          <p:nvPr/>
        </p:nvPicPr>
        <p:blipFill>
          <a:blip r:embed="rId2"/>
          <a:stretch>
            <a:fillRect/>
          </a:stretch>
        </p:blipFill>
        <p:spPr>
          <a:xfrm>
            <a:off x="6102350" y="0"/>
            <a:ext cx="6007100" cy="6896100"/>
          </a:xfrm>
          <a:prstGeom prst="rect">
            <a:avLst/>
          </a:prstGeom>
        </p:spPr>
      </p:pic>
      <p:pic>
        <p:nvPicPr>
          <p:cNvPr id="13" name="图片 12"/>
          <p:cNvPicPr>
            <a:picLocks noChangeAspect="1"/>
          </p:cNvPicPr>
          <p:nvPr/>
        </p:nvPicPr>
        <p:blipFill>
          <a:blip r:embed="rId3"/>
          <a:stretch>
            <a:fillRect/>
          </a:stretch>
        </p:blipFill>
        <p:spPr>
          <a:xfrm>
            <a:off x="0" y="0"/>
            <a:ext cx="2428407" cy="6858000"/>
          </a:xfrm>
          <a:prstGeom prst="rect">
            <a:avLst/>
          </a:prstGeom>
        </p:spPr>
      </p:pic>
      <p:sp>
        <p:nvSpPr>
          <p:cNvPr id="5" name="文本框 4"/>
          <p:cNvSpPr txBox="1"/>
          <p:nvPr/>
        </p:nvSpPr>
        <p:spPr>
          <a:xfrm>
            <a:off x="853440" y="944284"/>
            <a:ext cx="5262979" cy="769441"/>
          </a:xfrm>
          <a:prstGeom prst="rect">
            <a:avLst/>
          </a:prstGeom>
          <a:noFill/>
        </p:spPr>
        <p:txBody>
          <a:bodyPr wrap="none" rtlCol="0">
            <a:spAutoFit/>
          </a:bodyPr>
          <a:lstStyle/>
          <a:p>
            <a:r>
              <a:rPr kumimoji="1" lang="zh-CN" altLang="en-US" sz="4400" dirty="0">
                <a:latin typeface="Libian SC" panose="02010800040101010101" pitchFamily="2" charset="-122"/>
                <a:ea typeface="Libian SC" panose="02010800040101010101" pitchFamily="2" charset="-122"/>
              </a:rPr>
              <a:t>你 的 名字 是 什么？</a:t>
            </a:r>
            <a:endParaRPr kumimoji="1" lang="zh-CN" altLang="en-US" sz="4400" dirty="0">
              <a:latin typeface="Libian SC" panose="02010800040101010101" pitchFamily="2" charset="-122"/>
              <a:ea typeface="Libian SC" panose="02010800040101010101" pitchFamily="2" charset="-122"/>
            </a:endParaRPr>
          </a:p>
        </p:txBody>
      </p:sp>
      <p:sp>
        <p:nvSpPr>
          <p:cNvPr id="6" name="矩形 5"/>
          <p:cNvSpPr/>
          <p:nvPr/>
        </p:nvSpPr>
        <p:spPr>
          <a:xfrm>
            <a:off x="1504950" y="2601575"/>
            <a:ext cx="1824038" cy="1754326"/>
          </a:xfrm>
          <a:prstGeom prst="rect">
            <a:avLst/>
          </a:prstGeom>
        </p:spPr>
        <p:txBody>
          <a:bodyPr wrap="square">
            <a:spAutoFit/>
          </a:bodyPr>
          <a:lstStyle/>
          <a:p>
            <a:r>
              <a:rPr kumimoji="1" lang="zh-CN" altLang="en-US" sz="3600" dirty="0">
                <a:latin typeface="Kaiti SC" panose="02010600040101010101" pitchFamily="2" charset="-122"/>
                <a:ea typeface="Kaiti SC" panose="02010600040101010101" pitchFamily="2" charset="-122"/>
              </a:rPr>
              <a:t>李 梦宇</a:t>
            </a:r>
            <a:endParaRPr kumimoji="1" lang="en-US" altLang="zh-CN" sz="3600" dirty="0">
              <a:latin typeface="Kaiti SC" panose="02010600040101010101" pitchFamily="2" charset="-122"/>
              <a:ea typeface="Kaiti SC" panose="02010600040101010101" pitchFamily="2" charset="-122"/>
            </a:endParaRPr>
          </a:p>
          <a:p>
            <a:r>
              <a:rPr kumimoji="1" lang="zh-CN" altLang="en-US" sz="3600" dirty="0">
                <a:latin typeface="Kaiti SC" panose="02010600040101010101" pitchFamily="2" charset="-122"/>
                <a:ea typeface="Kaiti SC" panose="02010600040101010101" pitchFamily="2" charset="-122"/>
              </a:rPr>
              <a:t>梁 宇雁</a:t>
            </a:r>
            <a:endParaRPr kumimoji="1" lang="en-US" altLang="zh-CN" sz="3600" dirty="0">
              <a:latin typeface="Kaiti SC" panose="02010600040101010101" pitchFamily="2" charset="-122"/>
              <a:ea typeface="Kaiti SC" panose="02010600040101010101" pitchFamily="2" charset="-122"/>
            </a:endParaRPr>
          </a:p>
          <a:p>
            <a:r>
              <a:rPr kumimoji="1" lang="zh-CN" altLang="en-US" sz="3600" dirty="0">
                <a:latin typeface="Kaiti SC" panose="02010600040101010101" pitchFamily="2" charset="-122"/>
                <a:ea typeface="Kaiti SC" panose="02010600040101010101" pitchFamily="2" charset="-122"/>
              </a:rPr>
              <a:t>李 汉儒</a:t>
            </a:r>
            <a:endParaRPr lang="zh-CN" altLang="en-US" sz="3600" dirty="0">
              <a:latin typeface="Kaiti SC" panose="02010600040101010101" pitchFamily="2" charset="-122"/>
              <a:ea typeface="Kaiti SC" panose="02010600040101010101" pitchFamily="2" charset="-122"/>
            </a:endParaRPr>
          </a:p>
        </p:txBody>
      </p:sp>
      <p:sp>
        <p:nvSpPr>
          <p:cNvPr id="7" name="文本框 6"/>
          <p:cNvSpPr txBox="1"/>
          <p:nvPr/>
        </p:nvSpPr>
        <p:spPr>
          <a:xfrm>
            <a:off x="8503213" y="1005840"/>
            <a:ext cx="2832057" cy="461665"/>
          </a:xfrm>
          <a:prstGeom prst="rect">
            <a:avLst/>
          </a:prstGeom>
          <a:noFill/>
        </p:spPr>
        <p:txBody>
          <a:bodyPr wrap="none" rtlCol="0">
            <a:spAutoFit/>
          </a:bodyPr>
          <a:lstStyle/>
          <a:p>
            <a:r>
              <a:rPr kumimoji="1" lang="en-US" altLang="zh-CN" sz="2400" dirty="0">
                <a:latin typeface="Arial" panose="020B0604020202020204" pitchFamily="34" charset="0"/>
                <a:ea typeface="Hiragino Sans GB W3" panose="020B0300000000000000" pitchFamily="34" charset="-128"/>
                <a:cs typeface="Arial" panose="020B0604020202020204" pitchFamily="34" charset="0"/>
              </a:rPr>
              <a:t>What’s</a:t>
            </a:r>
            <a:r>
              <a:rPr kumimoji="1" lang="zh-CN" altLang="en-US" sz="2400" dirty="0">
                <a:latin typeface="Arial" panose="020B0604020202020204" pitchFamily="34" charset="0"/>
                <a:ea typeface="Hiragino Sans GB W3" panose="020B0300000000000000" pitchFamily="34" charset="-128"/>
                <a:cs typeface="Arial" panose="020B0604020202020204" pitchFamily="34" charset="0"/>
              </a:rPr>
              <a:t> </a:t>
            </a:r>
            <a:r>
              <a:rPr kumimoji="1" lang="en-US" altLang="zh-CN" sz="2400" dirty="0">
                <a:latin typeface="Arial" panose="020B0604020202020204" pitchFamily="34" charset="0"/>
                <a:ea typeface="Hiragino Sans GB W3" panose="020B0300000000000000" pitchFamily="34" charset="-128"/>
                <a:cs typeface="Arial" panose="020B0604020202020204" pitchFamily="34" charset="0"/>
              </a:rPr>
              <a:t>your</a:t>
            </a:r>
            <a:r>
              <a:rPr kumimoji="1" lang="zh-CN" altLang="en-US" sz="2400" dirty="0">
                <a:latin typeface="Arial" panose="020B0604020202020204" pitchFamily="34" charset="0"/>
                <a:ea typeface="Hiragino Sans GB W3" panose="020B0300000000000000" pitchFamily="34" charset="-128"/>
                <a:cs typeface="Arial" panose="020B0604020202020204" pitchFamily="34" charset="0"/>
              </a:rPr>
              <a:t> </a:t>
            </a:r>
            <a:r>
              <a:rPr kumimoji="1" lang="en-US" altLang="zh-CN" sz="2400" dirty="0">
                <a:latin typeface="Arial" panose="020B0604020202020204" pitchFamily="34" charset="0"/>
                <a:ea typeface="Hiragino Sans GB W3" panose="020B0300000000000000" pitchFamily="34" charset="-128"/>
                <a:cs typeface="Arial" panose="020B0604020202020204" pitchFamily="34" charset="0"/>
              </a:rPr>
              <a:t>name?</a:t>
            </a:r>
            <a:endParaRPr kumimoji="1" lang="zh-CN" altLang="en-US" sz="2400" dirty="0">
              <a:latin typeface="Arial" panose="020B0604020202020204" pitchFamily="34" charset="0"/>
              <a:ea typeface="Hiragino Sans GB W3" panose="020B0300000000000000" pitchFamily="34" charset="-128"/>
              <a:cs typeface="Arial" panose="020B0604020202020204" pitchFamily="34" charset="0"/>
            </a:endParaRPr>
          </a:p>
        </p:txBody>
      </p:sp>
      <p:sp>
        <p:nvSpPr>
          <p:cNvPr id="8" name="文本框 7"/>
          <p:cNvSpPr txBox="1"/>
          <p:nvPr/>
        </p:nvSpPr>
        <p:spPr>
          <a:xfrm>
            <a:off x="8407567" y="5506998"/>
            <a:ext cx="3701883" cy="861774"/>
          </a:xfrm>
          <a:prstGeom prst="rect">
            <a:avLst/>
          </a:prstGeom>
          <a:noFill/>
        </p:spPr>
        <p:txBody>
          <a:bodyPr wrap="square" rtlCol="0">
            <a:spAutoFit/>
          </a:bodyPr>
          <a:lstStyle/>
          <a:p>
            <a:r>
              <a:rPr kumimoji="1" lang="en-US" altLang="zh-CN" sz="2500" dirty="0">
                <a:solidFill>
                  <a:schemeClr val="accent2">
                    <a:lumMod val="75000"/>
                  </a:schemeClr>
                </a:solidFill>
                <a:latin typeface="Times New Roman" panose="02020603050405020304" pitchFamily="18" charset="0"/>
                <a:cs typeface="Times New Roman" panose="02020603050405020304" pitchFamily="18" charset="0"/>
              </a:rPr>
              <a:t>What’s</a:t>
            </a:r>
            <a:r>
              <a:rPr kumimoji="1" lang="zh-CN" altLang="en-US" sz="2500" dirty="0">
                <a:solidFill>
                  <a:schemeClr val="accent2">
                    <a:lumMod val="75000"/>
                  </a:schemeClr>
                </a:solidFill>
                <a:latin typeface="Times New Roman" panose="02020603050405020304" pitchFamily="18" charset="0"/>
                <a:cs typeface="Times New Roman" panose="02020603050405020304" pitchFamily="18" charset="0"/>
              </a:rPr>
              <a:t> </a:t>
            </a:r>
            <a:r>
              <a:rPr kumimoji="1" lang="en-US" altLang="zh-CN" sz="2500" dirty="0">
                <a:solidFill>
                  <a:schemeClr val="accent2">
                    <a:lumMod val="75000"/>
                  </a:schemeClr>
                </a:solidFill>
                <a:latin typeface="Times New Roman" panose="02020603050405020304" pitchFamily="18" charset="0"/>
                <a:cs typeface="Times New Roman" panose="02020603050405020304" pitchFamily="18" charset="0"/>
              </a:rPr>
              <a:t>your</a:t>
            </a:r>
            <a:r>
              <a:rPr kumimoji="1" lang="zh-CN" altLang="en-US" sz="2500" dirty="0">
                <a:solidFill>
                  <a:schemeClr val="accent2">
                    <a:lumMod val="75000"/>
                  </a:schemeClr>
                </a:solidFill>
                <a:latin typeface="Times New Roman" panose="02020603050405020304" pitchFamily="18" charset="0"/>
                <a:cs typeface="Times New Roman" panose="02020603050405020304" pitchFamily="18" charset="0"/>
              </a:rPr>
              <a:t> </a:t>
            </a:r>
            <a:r>
              <a:rPr kumimoji="1" lang="en-US" altLang="zh-CN" sz="2500" dirty="0">
                <a:solidFill>
                  <a:schemeClr val="accent2">
                    <a:lumMod val="75000"/>
                  </a:schemeClr>
                </a:solidFill>
                <a:latin typeface="Times New Roman" panose="02020603050405020304" pitchFamily="18" charset="0"/>
                <a:cs typeface="Times New Roman" panose="02020603050405020304" pitchFamily="18" charset="0"/>
              </a:rPr>
              <a:t>Chinese</a:t>
            </a:r>
            <a:r>
              <a:rPr kumimoji="1" lang="zh-CN" altLang="en-US" sz="2500" dirty="0">
                <a:solidFill>
                  <a:schemeClr val="accent2">
                    <a:lumMod val="75000"/>
                  </a:schemeClr>
                </a:solidFill>
                <a:latin typeface="Times New Roman" panose="02020603050405020304" pitchFamily="18" charset="0"/>
                <a:cs typeface="Times New Roman" panose="02020603050405020304" pitchFamily="18" charset="0"/>
              </a:rPr>
              <a:t> </a:t>
            </a:r>
            <a:r>
              <a:rPr kumimoji="1" lang="en-US" altLang="zh-CN" sz="2500" dirty="0">
                <a:solidFill>
                  <a:schemeClr val="accent2">
                    <a:lumMod val="75000"/>
                  </a:schemeClr>
                </a:solidFill>
                <a:latin typeface="Times New Roman" panose="02020603050405020304" pitchFamily="18" charset="0"/>
                <a:cs typeface="Times New Roman" panose="02020603050405020304" pitchFamily="18" charset="0"/>
              </a:rPr>
              <a:t>name</a:t>
            </a:r>
            <a:r>
              <a:rPr kumimoji="1" lang="zh-CN" altLang="en-US" sz="2500" dirty="0">
                <a:solidFill>
                  <a:schemeClr val="accent2">
                    <a:lumMod val="75000"/>
                  </a:schemeClr>
                </a:solidFill>
                <a:latin typeface="Times New Roman" panose="02020603050405020304" pitchFamily="18" charset="0"/>
                <a:cs typeface="Times New Roman" panose="02020603050405020304" pitchFamily="18" charset="0"/>
              </a:rPr>
              <a:t> </a:t>
            </a:r>
            <a:r>
              <a:rPr kumimoji="1" lang="en-US" altLang="zh-CN" sz="2500" dirty="0">
                <a:solidFill>
                  <a:schemeClr val="accent2">
                    <a:lumMod val="75000"/>
                  </a:schemeClr>
                </a:solidFill>
                <a:latin typeface="Times New Roman" panose="02020603050405020304" pitchFamily="18" charset="0"/>
                <a:cs typeface="Times New Roman" panose="02020603050405020304" pitchFamily="18" charset="0"/>
              </a:rPr>
              <a:t>in</a:t>
            </a:r>
            <a:r>
              <a:rPr kumimoji="1" lang="zh-CN" altLang="en-US" sz="2500" dirty="0">
                <a:solidFill>
                  <a:schemeClr val="accent2">
                    <a:lumMod val="75000"/>
                  </a:schemeClr>
                </a:solidFill>
                <a:latin typeface="Times New Roman" panose="02020603050405020304" pitchFamily="18" charset="0"/>
                <a:cs typeface="Times New Roman" panose="02020603050405020304" pitchFamily="18" charset="0"/>
              </a:rPr>
              <a:t> </a:t>
            </a:r>
            <a:r>
              <a:rPr kumimoji="1" lang="en-US" altLang="zh-CN" sz="2500" dirty="0">
                <a:solidFill>
                  <a:schemeClr val="accent2">
                    <a:lumMod val="75000"/>
                  </a:schemeClr>
                </a:solidFill>
                <a:latin typeface="Times New Roman" panose="02020603050405020304" pitchFamily="18" charset="0"/>
                <a:cs typeface="Times New Roman" panose="02020603050405020304" pitchFamily="18" charset="0"/>
              </a:rPr>
              <a:t>Putonghua?</a:t>
            </a:r>
            <a:endParaRPr kumimoji="1" lang="zh-CN" altLang="en-US" sz="25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虚尾箭头 8"/>
          <p:cNvSpPr/>
          <p:nvPr/>
        </p:nvSpPr>
        <p:spPr>
          <a:xfrm>
            <a:off x="148590" y="5817870"/>
            <a:ext cx="411480" cy="2400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8651148" y="2473345"/>
            <a:ext cx="3207471" cy="1754326"/>
          </a:xfrm>
          <a:prstGeom prst="rect">
            <a:avLst/>
          </a:prstGeom>
        </p:spPr>
        <p:txBody>
          <a:bodyPr wrap="square">
            <a:spAutoFit/>
          </a:bodyPr>
          <a:lstStyle/>
          <a:p>
            <a:r>
              <a:rPr kumimoji="1" lang="en-US" altLang="zh-CN" sz="3600" dirty="0">
                <a:latin typeface="Times New Roman" panose="02020603050405020304" pitchFamily="18" charset="0"/>
                <a:ea typeface="Hiragino Sans GB W3" panose="020B0300000000000000" pitchFamily="34" charset="-128"/>
                <a:cs typeface="Times New Roman" panose="02020603050405020304" pitchFamily="18" charset="0"/>
              </a:rPr>
              <a:t>Li</a:t>
            </a:r>
            <a:r>
              <a:rPr kumimoji="1" lang="zh-CN" altLang="en-US" sz="36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3600" dirty="0" err="1">
                <a:latin typeface="Times New Roman" panose="02020603050405020304" pitchFamily="18" charset="0"/>
                <a:ea typeface="Hiragino Sans GB W3" panose="020B0300000000000000" pitchFamily="34" charset="-128"/>
                <a:cs typeface="Times New Roman" panose="02020603050405020304" pitchFamily="18" charset="0"/>
              </a:rPr>
              <a:t>Mengyu</a:t>
            </a:r>
            <a:endParaRPr kumimoji="1" lang="en-US" altLang="zh-CN" sz="3600" dirty="0">
              <a:latin typeface="Times New Roman" panose="02020603050405020304" pitchFamily="18" charset="0"/>
              <a:ea typeface="Hiragino Sans GB W3" panose="020B0300000000000000" pitchFamily="34" charset="-128"/>
              <a:cs typeface="Times New Roman" panose="02020603050405020304" pitchFamily="18" charset="0"/>
            </a:endParaRPr>
          </a:p>
          <a:p>
            <a:r>
              <a:rPr kumimoji="1" lang="en-US" altLang="zh-CN" sz="3600" dirty="0">
                <a:latin typeface="Times New Roman" panose="02020603050405020304" pitchFamily="18" charset="0"/>
                <a:ea typeface="Hiragino Sans GB W3" panose="020B0300000000000000" pitchFamily="34" charset="-128"/>
                <a:cs typeface="Times New Roman" panose="02020603050405020304" pitchFamily="18" charset="0"/>
              </a:rPr>
              <a:t>Liang</a:t>
            </a:r>
            <a:r>
              <a:rPr kumimoji="1" lang="zh-CN" altLang="en-US" sz="36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3600" dirty="0" err="1">
                <a:latin typeface="Times New Roman" panose="02020603050405020304" pitchFamily="18" charset="0"/>
                <a:ea typeface="Hiragino Sans GB W3" panose="020B0300000000000000" pitchFamily="34" charset="-128"/>
                <a:cs typeface="Times New Roman" panose="02020603050405020304" pitchFamily="18" charset="0"/>
              </a:rPr>
              <a:t>Yuyan</a:t>
            </a:r>
            <a:endParaRPr kumimoji="1" lang="en-US" altLang="zh-CN" sz="3600" dirty="0">
              <a:latin typeface="Times New Roman" panose="02020603050405020304" pitchFamily="18" charset="0"/>
              <a:ea typeface="Hiragino Sans GB W3" panose="020B0300000000000000" pitchFamily="34" charset="-128"/>
              <a:cs typeface="Times New Roman" panose="02020603050405020304" pitchFamily="18" charset="0"/>
            </a:endParaRPr>
          </a:p>
          <a:p>
            <a:r>
              <a:rPr kumimoji="1" lang="en-US" altLang="zh-CN" sz="3600" dirty="0">
                <a:latin typeface="Times New Roman" panose="02020603050405020304" pitchFamily="18" charset="0"/>
                <a:ea typeface="Hiragino Sans GB W3" panose="020B0300000000000000" pitchFamily="34" charset="-128"/>
                <a:cs typeface="Times New Roman" panose="02020603050405020304" pitchFamily="18" charset="0"/>
              </a:rPr>
              <a:t>Li</a:t>
            </a:r>
            <a:r>
              <a:rPr kumimoji="1" lang="zh-CN" altLang="en-US" sz="36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3600" dirty="0" err="1">
                <a:latin typeface="Times New Roman" panose="02020603050405020304" pitchFamily="18" charset="0"/>
                <a:ea typeface="Hiragino Sans GB W3" panose="020B0300000000000000" pitchFamily="34" charset="-128"/>
                <a:cs typeface="Times New Roman" panose="02020603050405020304" pitchFamily="18" charset="0"/>
              </a:rPr>
              <a:t>Hanru</a:t>
            </a:r>
            <a:endParaRPr lang="zh-CN" altLang="en-US" sz="3600" dirty="0">
              <a:latin typeface="Times New Roman" panose="02020603050405020304" pitchFamily="18" charset="0"/>
              <a:ea typeface="Hiragino Sans GB W3" panose="020B0300000000000000" pitchFamily="34" charset="-128"/>
              <a:cs typeface="Times New Roman" panose="02020603050405020304" pitchFamily="18" charset="0"/>
            </a:endParaRPr>
          </a:p>
        </p:txBody>
      </p:sp>
      <p:sp>
        <p:nvSpPr>
          <p:cNvPr id="20" name="文本框 19"/>
          <p:cNvSpPr txBox="1"/>
          <p:nvPr/>
        </p:nvSpPr>
        <p:spPr>
          <a:xfrm>
            <a:off x="814800" y="5699358"/>
            <a:ext cx="4031873" cy="477054"/>
          </a:xfrm>
          <a:prstGeom prst="rect">
            <a:avLst/>
          </a:prstGeom>
          <a:noFill/>
        </p:spPr>
        <p:txBody>
          <a:bodyPr wrap="none" rtlCol="0">
            <a:spAutoFit/>
          </a:bodyPr>
          <a:lstStyle/>
          <a:p>
            <a:r>
              <a:rPr kumimoji="1" lang="zh-CN" altLang="en-US" sz="2500" dirty="0">
                <a:solidFill>
                  <a:schemeClr val="accent2">
                    <a:lumMod val="75000"/>
                  </a:schemeClr>
                </a:solidFill>
                <a:latin typeface="Times New Roman" panose="02020603050405020304" pitchFamily="18" charset="0"/>
                <a:cs typeface="Times New Roman" panose="02020603050405020304" pitchFamily="18" charset="0"/>
              </a:rPr>
              <a:t>你的名字用普通话怎么说？</a:t>
            </a:r>
            <a:endParaRPr kumimoji="1" lang="zh-CN" altLang="en-US" sz="2500"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1758 0.00208 L 0.65625 0 " pathEditMode="relative" rAng="0" ptsTypes="AA">
                                      <p:cBhvr>
                                        <p:cTn id="6" dur="2000" fill="hold"/>
                                        <p:tgtEl>
                                          <p:spTgt spid="13"/>
                                        </p:tgtEl>
                                        <p:attrNameLst>
                                          <p:attrName>ppt_x</p:attrName>
                                          <p:attrName>ppt_y</p:attrName>
                                        </p:attrNameLst>
                                      </p:cBhvr>
                                      <p:rCtr x="33685" y="-116"/>
                                    </p:animMotion>
                                  </p:childTnLst>
                                </p:cTn>
                              </p:par>
                              <p:par>
                                <p:cTn id="7" presetID="22" presetClass="exit" presetSubtype="8" fill="hold" nodeType="withEffect">
                                  <p:stCondLst>
                                    <p:cond delay="0"/>
                                  </p:stCondLst>
                                  <p:childTnLst>
                                    <p:animEffect transition="out" filter="wipe(left)">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18927"/>
            <a:ext cx="8012430" cy="6839073"/>
          </a:xfrm>
          <a:prstGeom prst="rect">
            <a:avLst/>
          </a:prstGeom>
        </p:spPr>
      </p:pic>
      <p:sp>
        <p:nvSpPr>
          <p:cNvPr id="2" name="矩形 1"/>
          <p:cNvSpPr/>
          <p:nvPr/>
        </p:nvSpPr>
        <p:spPr>
          <a:xfrm>
            <a:off x="678180" y="1490631"/>
            <a:ext cx="6362700" cy="4154984"/>
          </a:xfrm>
          <a:prstGeom prst="rect">
            <a:avLst/>
          </a:prstGeom>
          <a:solidFill>
            <a:schemeClr val="bg1">
              <a:lumMod val="85000"/>
              <a:alpha val="69000"/>
            </a:schemeClr>
          </a:solidFill>
          <a:effectLst>
            <a:softEdge rad="38100"/>
          </a:effectLst>
        </p:spPr>
        <p:txBody>
          <a:bodyPr wrap="square">
            <a:spAutoFit/>
          </a:bodyPr>
          <a:lstStyle/>
          <a:p>
            <a:r>
              <a:rPr lang="en-US" altLang="zh-CN" sz="2400" dirty="0">
                <a:latin typeface="Helvetica Neue" panose="02000503000000020004" pitchFamily="2" charset="0"/>
              </a:rPr>
              <a:t>	</a:t>
            </a:r>
            <a:r>
              <a:rPr lang="zh-CN" altLang="en-US" sz="2400" dirty="0">
                <a:latin typeface="Helvetica Neue" panose="02000503000000020004" pitchFamily="2" charset="0"/>
              </a:rPr>
              <a:t>姓氏最早起源于部落的名称或部落首领的名字。它的作用主要是便于辨别部落中不同氏族的后代，便于不同氏族之间的通婚。</a:t>
            </a:r>
            <a:endParaRPr lang="en-US" altLang="zh-CN" sz="2400" dirty="0">
              <a:latin typeface="Helvetica Neue" panose="02000503000000020004" pitchFamily="2" charset="0"/>
            </a:endParaRPr>
          </a:p>
          <a:p>
            <a:endParaRPr lang="en-US" altLang="zh-CN" sz="2400" dirty="0">
              <a:latin typeface="Helvetica Neue" panose="02000503000000020004" pitchFamily="2" charset="0"/>
            </a:endParaRPr>
          </a:p>
          <a:p>
            <a:r>
              <a:rPr lang="en-US" altLang="zh-CN" sz="2400" dirty="0">
                <a:latin typeface="Helvetica Neue" panose="02000503000000020004" pitchFamily="2" charset="0"/>
              </a:rPr>
              <a:t>	</a:t>
            </a:r>
            <a:r>
              <a:rPr lang="zh-CN" altLang="en-US" sz="2400" dirty="0">
                <a:latin typeface="Helvetica Neue" panose="02000503000000020004" pitchFamily="2" charset="0"/>
              </a:rPr>
              <a:t>姓产生后，一般不会更改，比较稳定，</a:t>
            </a:r>
            <a:r>
              <a:rPr lang="zh-CN" altLang="en-US" sz="2400" dirty="0"/>
              <a:t>是作为区分氏族的特定标志符号，如部落的名称或部落首领的名字。</a:t>
            </a:r>
            <a:r>
              <a:rPr lang="zh-CN" altLang="en-US" sz="2400" dirty="0">
                <a:latin typeface="Helvetica Neue" panose="02000503000000020004" pitchFamily="2" charset="0"/>
              </a:rPr>
              <a:t>而氏则随着许多因素改变。自古以来，华夏子孙以姓氏为家族延续的标志。</a:t>
            </a:r>
            <a:endParaRPr lang="zh-CN" altLang="en-US" sz="2400" dirty="0">
              <a:latin typeface="Helvetica Neue" panose="02000503000000020004" pitchFamily="2" charset="0"/>
            </a:endParaRPr>
          </a:p>
          <a:p>
            <a:endParaRPr lang="en-US" altLang="zh-CN" sz="2400" dirty="0">
              <a:latin typeface="Helvetica Neue" panose="02000503000000020004" pitchFamily="2" charset="0"/>
            </a:endParaRPr>
          </a:p>
          <a:p>
            <a:r>
              <a:rPr lang="en-US" altLang="zh-CN" sz="2400" dirty="0">
                <a:latin typeface="Helvetica Neue" panose="02000503000000020004" pitchFamily="2" charset="0"/>
              </a:rPr>
              <a:t>	</a:t>
            </a:r>
            <a:r>
              <a:rPr lang="zh-CN" altLang="en-US" sz="2400" dirty="0">
                <a:latin typeface="Helvetica Neue" panose="02000503000000020004" pitchFamily="2" charset="0"/>
              </a:rPr>
              <a:t>姓是一种族号，氏是姓的分支。秦汉以来，姓氏合为一体。</a:t>
            </a:r>
            <a:endParaRPr lang="zh-CN" altLang="en-US" sz="2400" dirty="0">
              <a:effectLst/>
              <a:latin typeface="Helvetica Neue" panose="02000503000000020004" pitchFamily="2" charset="0"/>
            </a:endParaRPr>
          </a:p>
        </p:txBody>
      </p:sp>
      <p:sp>
        <p:nvSpPr>
          <p:cNvPr id="8" name="矩形 7"/>
          <p:cNvSpPr/>
          <p:nvPr/>
        </p:nvSpPr>
        <p:spPr>
          <a:xfrm>
            <a:off x="10085357" y="2193820"/>
            <a:ext cx="1188146" cy="369332"/>
          </a:xfrm>
          <a:prstGeom prst="rect">
            <a:avLst/>
          </a:prstGeom>
        </p:spPr>
        <p:txBody>
          <a:bodyPr wrap="none">
            <a:spAutoFit/>
          </a:bodyPr>
          <a:lstStyle/>
          <a:p>
            <a:r>
              <a:rPr lang="en-US" altLang="zh-CN" dirty="0">
                <a:latin typeface="Helvetica Neue" panose="02000503000000020004" pitchFamily="2" charset="0"/>
              </a:rPr>
              <a:t>(</a:t>
            </a:r>
            <a:r>
              <a:rPr lang="en-GB" altLang="zh-CN" dirty="0" err="1">
                <a:latin typeface="Helvetica Neue" panose="02000503000000020004" pitchFamily="2" charset="0"/>
              </a:rPr>
              <a:t>dān</a:t>
            </a:r>
            <a:r>
              <a:rPr lang="en-GB" altLang="zh-CN" dirty="0">
                <a:latin typeface="Helvetica Neue" panose="02000503000000020004" pitchFamily="2" charset="0"/>
              </a:rPr>
              <a:t> </a:t>
            </a:r>
            <a:r>
              <a:rPr lang="en-GB" altLang="zh-CN" dirty="0" err="1">
                <a:latin typeface="Helvetica Neue" panose="02000503000000020004" pitchFamily="2" charset="0"/>
              </a:rPr>
              <a:t>xìng</a:t>
            </a:r>
            <a:r>
              <a:rPr lang="en-GB" altLang="zh-CN" dirty="0">
                <a:latin typeface="Helvetica Neue" panose="02000503000000020004" pitchFamily="2" charset="0"/>
              </a:rPr>
              <a:t>)</a:t>
            </a:r>
            <a:endParaRPr lang="zh-CN" altLang="en-US" dirty="0"/>
          </a:p>
        </p:txBody>
      </p:sp>
      <p:sp>
        <p:nvSpPr>
          <p:cNvPr id="9" name="矩形 8"/>
          <p:cNvSpPr/>
          <p:nvPr/>
        </p:nvSpPr>
        <p:spPr>
          <a:xfrm>
            <a:off x="10085357" y="3447927"/>
            <a:ext cx="997389" cy="369332"/>
          </a:xfrm>
          <a:prstGeom prst="rect">
            <a:avLst/>
          </a:prstGeom>
        </p:spPr>
        <p:txBody>
          <a:bodyPr wrap="none">
            <a:spAutoFit/>
          </a:bodyPr>
          <a:lstStyle/>
          <a:p>
            <a:r>
              <a:rPr lang="en-US" altLang="zh-CN" dirty="0">
                <a:latin typeface="Helvetica Neue" panose="02000503000000020004" pitchFamily="2" charset="0"/>
              </a:rPr>
              <a:t>(</a:t>
            </a:r>
            <a:r>
              <a:rPr lang="en-GB" altLang="zh-CN" dirty="0" err="1">
                <a:latin typeface="Helvetica Neue" panose="02000503000000020004" pitchFamily="2" charset="0"/>
              </a:rPr>
              <a:t>fū</a:t>
            </a:r>
            <a:r>
              <a:rPr lang="en-GB" altLang="zh-CN" dirty="0">
                <a:latin typeface="Helvetica Neue" panose="02000503000000020004" pitchFamily="2" charset="0"/>
              </a:rPr>
              <a:t> </a:t>
            </a:r>
            <a:r>
              <a:rPr lang="en-GB" altLang="zh-CN" dirty="0" err="1">
                <a:latin typeface="Helvetica Neue" panose="02000503000000020004" pitchFamily="2" charset="0"/>
              </a:rPr>
              <a:t>xìng</a:t>
            </a:r>
            <a:r>
              <a:rPr lang="en-GB" altLang="zh-CN" dirty="0">
                <a:latin typeface="Helvetica Neue" panose="02000503000000020004" pitchFamily="2" charset="0"/>
              </a:rPr>
              <a:t>)</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86815" y="944284"/>
            <a:ext cx="4698722" cy="769441"/>
          </a:xfrm>
          <a:prstGeom prst="rect">
            <a:avLst/>
          </a:prstGeom>
          <a:noFill/>
        </p:spPr>
        <p:txBody>
          <a:bodyPr wrap="none" rtlCol="0">
            <a:spAutoFit/>
          </a:bodyPr>
          <a:lstStyle/>
          <a:p>
            <a:r>
              <a:rPr kumimoji="1" lang="zh-CN" altLang="en-US" sz="4400" dirty="0">
                <a:latin typeface="Libian SC" panose="02010800040101010101" pitchFamily="2" charset="-122"/>
                <a:ea typeface="Libian SC" panose="02010800040101010101" pitchFamily="2" charset="-122"/>
              </a:rPr>
              <a:t>中国人常见的姓氏</a:t>
            </a:r>
            <a:endParaRPr kumimoji="1" lang="en-US" altLang="zh-CN" sz="4400" dirty="0">
              <a:latin typeface="Libian SC" panose="02010800040101010101" pitchFamily="2" charset="-122"/>
              <a:ea typeface="Libian SC" panose="02010800040101010101" pitchFamily="2" charset="-122"/>
            </a:endParaRPr>
          </a:p>
        </p:txBody>
      </p:sp>
      <p:pic>
        <p:nvPicPr>
          <p:cNvPr id="7" name="图片 6">
            <a:hlinkClick r:id="" action="ppaction://hlinkshowjump?jump=lastslide"/>
          </p:cNvPr>
          <p:cNvPicPr>
            <a:picLocks noChangeAspect="1"/>
          </p:cNvPicPr>
          <p:nvPr/>
        </p:nvPicPr>
        <p:blipFill>
          <a:blip r:embed="rId1"/>
          <a:stretch>
            <a:fillRect/>
          </a:stretch>
        </p:blipFill>
        <p:spPr>
          <a:xfrm>
            <a:off x="0" y="4806979"/>
            <a:ext cx="2373630" cy="1879571"/>
          </a:xfrm>
          <a:prstGeom prst="rect">
            <a:avLst/>
          </a:prstGeom>
        </p:spPr>
      </p:pic>
      <p:pic>
        <p:nvPicPr>
          <p:cNvPr id="9" name="图片 8"/>
          <p:cNvPicPr>
            <a:picLocks noChangeAspect="1"/>
          </p:cNvPicPr>
          <p:nvPr/>
        </p:nvPicPr>
        <p:blipFill rotWithShape="1">
          <a:blip r:embed="rId2"/>
          <a:srcRect l="6144" t="29584" r="11451" b="21874"/>
          <a:stretch>
            <a:fillRect/>
          </a:stretch>
        </p:blipFill>
        <p:spPr>
          <a:xfrm>
            <a:off x="2373630" y="1775281"/>
            <a:ext cx="8424965" cy="3696832"/>
          </a:xfrm>
          <a:prstGeom prst="rect">
            <a:avLst/>
          </a:prstGeom>
        </p:spPr>
      </p:pic>
      <p:sp>
        <p:nvSpPr>
          <p:cNvPr id="10" name="文本框 9"/>
          <p:cNvSpPr txBox="1"/>
          <p:nvPr/>
        </p:nvSpPr>
        <p:spPr>
          <a:xfrm>
            <a:off x="8259167" y="851950"/>
            <a:ext cx="3164649" cy="954107"/>
          </a:xfrm>
          <a:prstGeom prst="rect">
            <a:avLst/>
          </a:prstGeom>
          <a:noFill/>
        </p:spPr>
        <p:txBody>
          <a:bodyPr wrap="none" rtlCol="0">
            <a:spAutoFit/>
          </a:bodyPr>
          <a:lstStyle/>
          <a:p>
            <a:r>
              <a:rPr kumimoji="1" lang="en-US" altLang="zh-CN" sz="2800" dirty="0">
                <a:latin typeface="Arial" panose="020B0604020202020204" pitchFamily="34" charset="0"/>
                <a:ea typeface="Hiragino Sans GB W3" panose="020B0300000000000000" pitchFamily="34" charset="-128"/>
                <a:cs typeface="Arial" panose="020B0604020202020204" pitchFamily="34" charset="0"/>
              </a:rPr>
              <a:t>Chinese</a:t>
            </a:r>
            <a:r>
              <a:rPr kumimoji="1" lang="zh-CN" altLang="en-US" sz="2800" dirty="0">
                <a:latin typeface="Arial" panose="020B0604020202020204" pitchFamily="34" charset="0"/>
                <a:ea typeface="Hiragino Sans GB W3" panose="020B0300000000000000" pitchFamily="34" charset="-128"/>
                <a:cs typeface="Arial" panose="020B0604020202020204" pitchFamily="34" charset="0"/>
              </a:rPr>
              <a:t> </a:t>
            </a:r>
            <a:r>
              <a:rPr kumimoji="1" lang="en-US" altLang="zh-CN" sz="2800" dirty="0">
                <a:latin typeface="Arial" panose="020B0604020202020204" pitchFamily="34" charset="0"/>
                <a:ea typeface="Hiragino Sans GB W3" panose="020B0300000000000000" pitchFamily="34" charset="-128"/>
                <a:cs typeface="Arial" panose="020B0604020202020204" pitchFamily="34" charset="0"/>
              </a:rPr>
              <a:t>Common</a:t>
            </a:r>
            <a:r>
              <a:rPr kumimoji="1" lang="zh-CN" altLang="en-US" sz="2800" dirty="0">
                <a:latin typeface="Arial" panose="020B0604020202020204" pitchFamily="34" charset="0"/>
                <a:ea typeface="Hiragino Sans GB W3" panose="020B0300000000000000" pitchFamily="34" charset="-128"/>
                <a:cs typeface="Arial" panose="020B0604020202020204" pitchFamily="34" charset="0"/>
              </a:rPr>
              <a:t> </a:t>
            </a:r>
            <a:endParaRPr kumimoji="1" lang="en-US" altLang="zh-CN" sz="2800" dirty="0">
              <a:latin typeface="Arial" panose="020B0604020202020204" pitchFamily="34" charset="0"/>
              <a:ea typeface="Hiragino Sans GB W3" panose="020B0300000000000000" pitchFamily="34" charset="-128"/>
              <a:cs typeface="Arial" panose="020B0604020202020204" pitchFamily="34" charset="0"/>
            </a:endParaRPr>
          </a:p>
          <a:p>
            <a:r>
              <a:rPr kumimoji="1" lang="en-US" altLang="zh-CN" sz="2800" dirty="0">
                <a:latin typeface="Arial" panose="020B0604020202020204" pitchFamily="34" charset="0"/>
                <a:ea typeface="Hiragino Sans GB W3" panose="020B0300000000000000" pitchFamily="34" charset="-128"/>
                <a:cs typeface="Arial" panose="020B0604020202020204" pitchFamily="34" charset="0"/>
              </a:rPr>
              <a:t>Family</a:t>
            </a:r>
            <a:r>
              <a:rPr kumimoji="1" lang="zh-CN" altLang="en-US" sz="2800" dirty="0">
                <a:latin typeface="Arial" panose="020B0604020202020204" pitchFamily="34" charset="0"/>
                <a:ea typeface="Hiragino Sans GB W3" panose="020B0300000000000000" pitchFamily="34" charset="-128"/>
                <a:cs typeface="Arial" panose="020B0604020202020204" pitchFamily="34" charset="0"/>
              </a:rPr>
              <a:t> </a:t>
            </a:r>
            <a:r>
              <a:rPr kumimoji="1" lang="en-US" altLang="zh-CN" sz="2800" dirty="0">
                <a:latin typeface="Arial" panose="020B0604020202020204" pitchFamily="34" charset="0"/>
                <a:ea typeface="Hiragino Sans GB W3" panose="020B0300000000000000" pitchFamily="34" charset="-128"/>
                <a:cs typeface="Arial" panose="020B0604020202020204" pitchFamily="34" charset="0"/>
              </a:rPr>
              <a:t>Name</a:t>
            </a:r>
            <a:r>
              <a:rPr kumimoji="1" lang="zh-CN" altLang="en-US" sz="2800" dirty="0">
                <a:latin typeface="Arial" panose="020B0604020202020204" pitchFamily="34" charset="0"/>
                <a:ea typeface="Hiragino Sans GB W3" panose="020B0300000000000000" pitchFamily="34" charset="-128"/>
                <a:cs typeface="Arial" panose="020B0604020202020204" pitchFamily="34" charset="0"/>
              </a:rPr>
              <a:t> </a:t>
            </a:r>
            <a:endParaRPr kumimoji="1" lang="en-US" altLang="zh-CN" sz="2800" dirty="0">
              <a:latin typeface="Arial" panose="020B0604020202020204" pitchFamily="34" charset="0"/>
              <a:ea typeface="Hiragino Sans GB W3" panose="020B0300000000000000" pitchFamily="34" charset="-128"/>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888" y="894496"/>
            <a:ext cx="7596763" cy="5262979"/>
          </a:xfrm>
          <a:prstGeom prst="rect">
            <a:avLst/>
          </a:prstGeom>
        </p:spPr>
        <p:txBody>
          <a:bodyPr wrap="square">
            <a:spAutoFit/>
          </a:bodyPr>
          <a:lstStyle/>
          <a:p>
            <a:r>
              <a:rPr lang="zh-CN" altLang="en-US" sz="4400" dirty="0">
                <a:latin typeface="Libian SC" panose="02010800040101010101" pitchFamily="2" charset="-122"/>
                <a:ea typeface="Libian SC" panose="02010800040101010101" pitchFamily="2" charset="-122"/>
              </a:rPr>
              <a:t>单姓</a:t>
            </a:r>
            <a:r>
              <a:rPr lang="zh-CN" altLang="en-GB" sz="4000" dirty="0">
                <a:latin typeface="Libian SC" panose="02010800040101010101" pitchFamily="2" charset="-122"/>
                <a:ea typeface="Libian SC" panose="02010800040101010101" pitchFamily="2" charset="-122"/>
              </a:rPr>
              <a:t>：</a:t>
            </a:r>
            <a:endParaRPr lang="en-US" altLang="zh-CN" sz="4000" dirty="0">
              <a:latin typeface="Libian SC" panose="02010800040101010101" pitchFamily="2" charset="-122"/>
              <a:ea typeface="Libian SC" panose="02010800040101010101" pitchFamily="2" charset="-122"/>
            </a:endParaRPr>
          </a:p>
          <a:p>
            <a:r>
              <a:rPr lang="zh-CN" altLang="en-US" sz="3200" dirty="0">
                <a:latin typeface="Kaiti SC" panose="02010600040101010101" pitchFamily="2" charset="-122"/>
                <a:ea typeface="Kaiti SC" panose="02010600040101010101" pitchFamily="2" charset="-122"/>
              </a:rPr>
              <a:t>只用一个字的姓。与复姓相对。如：“王、李、张、刘</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劉</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、陈</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陳</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、杨</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楊</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、黄、赵</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趙</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、周、吴、徐、孙</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孫</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、马</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馬</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、胡、朱、郭、何、罗</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羅</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、高、林。</a:t>
            </a:r>
            <a:endParaRPr lang="zh-CN" altLang="en-US" sz="3200" dirty="0">
              <a:latin typeface="Kaiti SC" panose="02010600040101010101" pitchFamily="2" charset="-122"/>
              <a:ea typeface="Kaiti SC" panose="02010600040101010101" pitchFamily="2" charset="-122"/>
            </a:endParaRPr>
          </a:p>
          <a:p>
            <a:r>
              <a:rPr lang="zh-CN" altLang="en-US" sz="3200" dirty="0">
                <a:latin typeface="Kaiti SC" panose="02010600040101010101" pitchFamily="2" charset="-122"/>
                <a:ea typeface="Kaiti SC" panose="02010600040101010101" pitchFamily="2" charset="-122"/>
              </a:rPr>
              <a:t>据统计，中国有单姓</a:t>
            </a:r>
            <a:r>
              <a:rPr lang="en-US" altLang="zh-CN" sz="3200" dirty="0">
                <a:latin typeface="Kaiti SC" panose="02010600040101010101" pitchFamily="2" charset="-122"/>
                <a:ea typeface="Kaiti SC" panose="02010600040101010101" pitchFamily="2" charset="-122"/>
              </a:rPr>
              <a:t>6931</a:t>
            </a:r>
            <a:r>
              <a:rPr lang="zh-CN" altLang="en-US" sz="3200" dirty="0">
                <a:latin typeface="Kaiti SC" panose="02010600040101010101" pitchFamily="2" charset="-122"/>
                <a:ea typeface="Kaiti SC" panose="02010600040101010101" pitchFamily="2" charset="-122"/>
              </a:rPr>
              <a:t>个。</a:t>
            </a:r>
            <a:endParaRPr lang="en-US" altLang="zh-CN" sz="3200" dirty="0">
              <a:latin typeface="Kaiti SC" panose="02010600040101010101" pitchFamily="2" charset="-122"/>
              <a:ea typeface="Kaiti SC" panose="02010600040101010101" pitchFamily="2" charset="-122"/>
            </a:endParaRPr>
          </a:p>
          <a:p>
            <a:endParaRPr lang="zh-CN" altLang="en-US" sz="2400" dirty="0">
              <a:latin typeface="Helvetica Neue" panose="02000503000000020004" pitchFamily="2" charset="0"/>
            </a:endParaRPr>
          </a:p>
          <a:p>
            <a:r>
              <a:rPr lang="zh-CN" altLang="en-US" sz="4400" dirty="0">
                <a:latin typeface="Libian SC" panose="02010800040101010101" pitchFamily="2" charset="-122"/>
                <a:ea typeface="Libian SC" panose="02010800040101010101" pitchFamily="2" charset="-122"/>
              </a:rPr>
              <a:t>复姓</a:t>
            </a:r>
            <a:endParaRPr lang="zh-CN" altLang="en-US" sz="4400" dirty="0">
              <a:latin typeface="Libian SC" panose="02010800040101010101" pitchFamily="2" charset="-122"/>
              <a:ea typeface="Libian SC" panose="02010800040101010101" pitchFamily="2" charset="-122"/>
            </a:endParaRPr>
          </a:p>
          <a:p>
            <a:r>
              <a:rPr lang="zh-CN" altLang="en-US" sz="3200" dirty="0">
                <a:latin typeface="Kaiti SC" panose="02010600040101010101" pitchFamily="2" charset="-122"/>
                <a:ea typeface="Kaiti SC" panose="02010600040101010101" pitchFamily="2" charset="-122"/>
              </a:rPr>
              <a:t>复姓</a:t>
            </a:r>
            <a:r>
              <a:rPr lang="zh-CN" altLang="en-GB"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指由两个及以上的汉字组成的姓氏。如：欧阳</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歐陽</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、司马、上官、西门。</a:t>
            </a:r>
            <a:endParaRPr lang="zh-CN" altLang="en-US" sz="3200" dirty="0">
              <a:latin typeface="Kaiti SC" panose="02010600040101010101" pitchFamily="2" charset="-122"/>
              <a:ea typeface="Kaiti SC" panose="02010600040101010101" pitchFamily="2" charset="-122"/>
            </a:endParaRPr>
          </a:p>
        </p:txBody>
      </p:sp>
      <p:sp>
        <p:nvSpPr>
          <p:cNvPr id="3" name="文本框 2"/>
          <p:cNvSpPr txBox="1"/>
          <p:nvPr/>
        </p:nvSpPr>
        <p:spPr>
          <a:xfrm>
            <a:off x="8092331" y="64349"/>
            <a:ext cx="4099669" cy="1569660"/>
          </a:xfrm>
          <a:prstGeom prst="rect">
            <a:avLst/>
          </a:prstGeom>
          <a:solidFill>
            <a:schemeClr val="bg1">
              <a:lumMod val="85000"/>
              <a:alpha val="60000"/>
            </a:schemeClr>
          </a:solidFill>
          <a:effectLst>
            <a:softEdge rad="88900"/>
          </a:effectLst>
        </p:spPr>
        <p:txBody>
          <a:bodyPr wrap="square" rtlCol="0">
            <a:spAutoFit/>
          </a:bodyPr>
          <a:lstStyle/>
          <a:p>
            <a:r>
              <a:rPr kumimoji="1" lang="en-GB" altLang="zh-CN" sz="2400" dirty="0">
                <a:latin typeface="Arial" panose="020B0604020202020204" pitchFamily="34" charset="0"/>
                <a:ea typeface="Hiragino Sans GB W3" panose="020B0300000000000000" pitchFamily="34" charset="-128"/>
                <a:cs typeface="Arial" panose="020B0604020202020204" pitchFamily="34" charset="0"/>
              </a:rPr>
              <a:t>Single-character surname</a:t>
            </a:r>
            <a:r>
              <a:rPr kumimoji="1" lang="zh-CN" altLang="en-US" sz="2400" dirty="0">
                <a:latin typeface="Hiragino Sans GB W3" panose="020B0300000000000000" pitchFamily="34" charset="-128"/>
                <a:ea typeface="Hiragino Sans GB W3" panose="020B0300000000000000" pitchFamily="34" charset="-128"/>
              </a:rPr>
              <a:t>：</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Different</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from</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Multi</a:t>
            </a:r>
            <a:r>
              <a:rPr kumimoji="1" lang="en-GB" altLang="zh-CN" sz="2400" dirty="0">
                <a:latin typeface="Times New Roman" panose="02020603050405020304" pitchFamily="18" charset="0"/>
                <a:ea typeface="Hiragino Sans GB W3" panose="020B0300000000000000" pitchFamily="34" charset="-128"/>
                <a:cs typeface="Times New Roman" panose="02020603050405020304" pitchFamily="18" charset="0"/>
              </a:rPr>
              <a:t>-character surname</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they</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just</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have</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one</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character</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for</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family</a:t>
            </a:r>
            <a:r>
              <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400" dirty="0">
                <a:latin typeface="Times New Roman" panose="02020603050405020304" pitchFamily="18" charset="0"/>
                <a:ea typeface="Hiragino Sans GB W3" panose="020B0300000000000000" pitchFamily="34" charset="-128"/>
                <a:cs typeface="Times New Roman" panose="02020603050405020304" pitchFamily="18" charset="0"/>
              </a:rPr>
              <a:t>name.</a:t>
            </a:r>
            <a:endParaRPr kumimoji="1" lang="zh-CN" altLang="en-US" sz="2400" dirty="0">
              <a:latin typeface="Times New Roman" panose="02020603050405020304" pitchFamily="18" charset="0"/>
              <a:ea typeface="Hiragino Sans GB W3" panose="020B0300000000000000" pitchFamily="34" charset="-128"/>
              <a:cs typeface="Times New Roman" panose="02020603050405020304" pitchFamily="18" charset="0"/>
            </a:endParaRPr>
          </a:p>
        </p:txBody>
      </p:sp>
      <p:sp>
        <p:nvSpPr>
          <p:cNvPr id="4" name="矩形 3"/>
          <p:cNvSpPr/>
          <p:nvPr/>
        </p:nvSpPr>
        <p:spPr>
          <a:xfrm>
            <a:off x="8092331" y="4782898"/>
            <a:ext cx="4099669" cy="1877437"/>
          </a:xfrm>
          <a:prstGeom prst="rect">
            <a:avLst/>
          </a:prstGeom>
          <a:solidFill>
            <a:schemeClr val="bg1">
              <a:lumMod val="85000"/>
              <a:alpha val="60000"/>
            </a:schemeClr>
          </a:solidFill>
          <a:effectLst>
            <a:softEdge rad="88900"/>
          </a:effectLst>
        </p:spPr>
        <p:txBody>
          <a:bodyPr wrap="square">
            <a:spAutoFit/>
          </a:bodyPr>
          <a:lstStyle/>
          <a:p>
            <a:r>
              <a:rPr kumimoji="1" lang="en-US" altLang="zh-CN" sz="2800" dirty="0">
                <a:latin typeface="Arial" panose="020B0604020202020204" pitchFamily="34" charset="0"/>
                <a:ea typeface="Hiragino Sans GB W3" panose="020B0300000000000000" pitchFamily="34" charset="-128"/>
                <a:cs typeface="Arial" panose="020B0604020202020204" pitchFamily="34" charset="0"/>
              </a:rPr>
              <a:t>Multi</a:t>
            </a:r>
            <a:r>
              <a:rPr kumimoji="1" lang="en-GB" altLang="zh-CN" sz="2800" dirty="0">
                <a:latin typeface="Arial" panose="020B0604020202020204" pitchFamily="34" charset="0"/>
                <a:ea typeface="Hiragino Sans GB W3" panose="020B0300000000000000" pitchFamily="34" charset="-128"/>
                <a:cs typeface="Arial" panose="020B0604020202020204" pitchFamily="34" charset="0"/>
              </a:rPr>
              <a:t>-character surname</a:t>
            </a:r>
            <a:r>
              <a:rPr kumimoji="1" lang="zh-CN" altLang="en-US" sz="2800" dirty="0">
                <a:latin typeface="Arial" panose="020B0604020202020204" pitchFamily="34" charset="0"/>
                <a:ea typeface="Hiragino Sans GB W3" panose="020B0300000000000000" pitchFamily="34" charset="-128"/>
                <a:cs typeface="Arial" panose="020B0604020202020204" pitchFamily="34" charset="0"/>
              </a:rPr>
              <a:t> </a:t>
            </a:r>
            <a:endParaRPr kumimoji="1" lang="en-US" altLang="zh-CN" sz="2800" dirty="0">
              <a:latin typeface="Arial" panose="020B0604020202020204" pitchFamily="34" charset="0"/>
              <a:ea typeface="Hiragino Sans GB W3" panose="020B0300000000000000" pitchFamily="34" charset="-128"/>
              <a:cs typeface="Arial" panose="020B0604020202020204" pitchFamily="34" charset="0"/>
            </a:endParaRPr>
          </a:p>
          <a:p>
            <a:r>
              <a:rPr kumimoji="1" lang="en-US" altLang="zh-CN" sz="2400" dirty="0">
                <a:latin typeface="Arial" panose="020B0604020202020204" pitchFamily="34" charset="0"/>
                <a:ea typeface="Hiragino Sans GB W3" panose="020B0300000000000000" pitchFamily="34" charset="-128"/>
                <a:cs typeface="Arial" panose="020B0604020202020204" pitchFamily="34" charset="0"/>
              </a:rPr>
              <a:t>consisting of two or more </a:t>
            </a:r>
            <a:endParaRPr kumimoji="1" lang="en-US" altLang="zh-CN" sz="2400" dirty="0">
              <a:latin typeface="Arial" panose="020B0604020202020204" pitchFamily="34" charset="0"/>
              <a:ea typeface="Hiragino Sans GB W3" panose="020B0300000000000000" pitchFamily="34" charset="-128"/>
              <a:cs typeface="Arial" panose="020B0604020202020204" pitchFamily="34" charset="0"/>
            </a:endParaRPr>
          </a:p>
          <a:p>
            <a:r>
              <a:rPr kumimoji="1" lang="en-US" altLang="zh-CN" sz="2400" dirty="0">
                <a:latin typeface="Arial" panose="020B0604020202020204" pitchFamily="34" charset="0"/>
                <a:ea typeface="Hiragino Sans GB W3" panose="020B0300000000000000" pitchFamily="34" charset="-128"/>
                <a:cs typeface="Arial" panose="020B0604020202020204" pitchFamily="34" charset="0"/>
              </a:rPr>
              <a:t>Chinese characters:</a:t>
            </a:r>
            <a:endParaRPr kumimoji="1" lang="en-US" altLang="zh-CN" sz="2400" dirty="0">
              <a:latin typeface="Arial" panose="020B0604020202020204" pitchFamily="34" charset="0"/>
              <a:ea typeface="Hiragino Sans GB W3" panose="020B0300000000000000" pitchFamily="34" charset="-128"/>
              <a:cs typeface="Arial" panose="020B0604020202020204" pitchFamily="34" charset="0"/>
            </a:endParaRPr>
          </a:p>
          <a:p>
            <a:r>
              <a:rPr kumimoji="1" lang="en-US" altLang="zh-CN" sz="2000" dirty="0" err="1">
                <a:latin typeface="Times New Roman" panose="02020603050405020304" pitchFamily="18" charset="0"/>
                <a:ea typeface="Hiragino Sans GB W3" panose="020B0300000000000000" pitchFamily="34" charset="-128"/>
                <a:cs typeface="Times New Roman" panose="02020603050405020304" pitchFamily="18" charset="0"/>
              </a:rPr>
              <a:t>Ou</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yang,</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Si</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ma,</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Shang</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guan,</a:t>
            </a:r>
            <a:endPar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endParaRPr>
          </a:p>
          <a:p>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Xi</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men</a:t>
            </a:r>
            <a:endPar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endParaRPr>
          </a:p>
        </p:txBody>
      </p:sp>
      <p:sp>
        <p:nvSpPr>
          <p:cNvPr id="5" name="矩形 4"/>
          <p:cNvSpPr/>
          <p:nvPr/>
        </p:nvSpPr>
        <p:spPr>
          <a:xfrm>
            <a:off x="8092331" y="3292122"/>
            <a:ext cx="3861744" cy="1200329"/>
          </a:xfrm>
          <a:prstGeom prst="rect">
            <a:avLst/>
          </a:prstGeom>
          <a:solidFill>
            <a:schemeClr val="bg1">
              <a:lumMod val="85000"/>
              <a:alpha val="60000"/>
            </a:schemeClr>
          </a:solidFill>
          <a:effectLst>
            <a:softEdge rad="88900"/>
          </a:effectLst>
        </p:spPr>
        <p:txBody>
          <a:bodyPr wrap="square">
            <a:spAutoFit/>
          </a:bodyPr>
          <a:lstStyle/>
          <a:p>
            <a:r>
              <a:rPr lang="zh-CN" altLang="en-US" sz="2400" dirty="0">
                <a:latin typeface="Times New Roman" panose="02020603050405020304" pitchFamily="18" charset="0"/>
                <a:cs typeface="Times New Roman" panose="02020603050405020304" pitchFamily="18" charset="0"/>
              </a:rPr>
              <a:t>According to statistics, there are 6931 single surnames in China.</a:t>
            </a:r>
            <a:endParaRPr lang="zh-CN" altLang="en-US" sz="2400" dirty="0">
              <a:latin typeface="Times New Roman" panose="02020603050405020304" pitchFamily="18" charset="0"/>
              <a:cs typeface="Times New Roman" panose="02020603050405020304" pitchFamily="18" charset="0"/>
            </a:endParaRPr>
          </a:p>
        </p:txBody>
      </p:sp>
      <p:sp>
        <p:nvSpPr>
          <p:cNvPr id="6" name="矩形 5"/>
          <p:cNvSpPr/>
          <p:nvPr/>
        </p:nvSpPr>
        <p:spPr>
          <a:xfrm>
            <a:off x="8097320" y="1801346"/>
            <a:ext cx="3856755" cy="1323439"/>
          </a:xfrm>
          <a:prstGeom prst="rect">
            <a:avLst/>
          </a:prstGeom>
          <a:solidFill>
            <a:schemeClr val="bg1">
              <a:lumMod val="85000"/>
              <a:alpha val="60000"/>
            </a:schemeClr>
          </a:solidFill>
          <a:effectLst>
            <a:softEdge rad="88900"/>
          </a:effectLst>
        </p:spPr>
        <p:txBody>
          <a:bodyPr wrap="square">
            <a:spAutoFit/>
          </a:bodyPr>
          <a:lstStyle/>
          <a:p>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Wang,</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Li,</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Zhang,</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Liu,</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Chen,</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Yang,</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Huang,</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Zhao,</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Zhou,</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Wu,</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Xu,</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Sun,</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Ma,</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Hu,</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Zhu,</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Guo,</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He,</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Luo,</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Gao,</a:t>
            </a:r>
            <a:r>
              <a:rPr kumimoji="1" lang="zh-CN" altLang="en-US" sz="2000" dirty="0">
                <a:latin typeface="Times New Roman" panose="02020603050405020304" pitchFamily="18" charset="0"/>
                <a:ea typeface="Hiragino Sans GB W3" panose="020B0300000000000000" pitchFamily="34" charset="-128"/>
                <a:cs typeface="Times New Roman" panose="02020603050405020304" pitchFamily="18" charset="0"/>
              </a:rPr>
              <a:t> </a:t>
            </a:r>
            <a:r>
              <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rPr>
              <a:t>Lin</a:t>
            </a:r>
            <a:endParaRPr kumimoji="1" lang="en-US" altLang="zh-CN" sz="2000" dirty="0">
              <a:latin typeface="Times New Roman" panose="02020603050405020304" pitchFamily="18" charset="0"/>
              <a:ea typeface="Hiragino Sans GB W3" panose="020B0300000000000000"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16556" y="1189611"/>
            <a:ext cx="2441694" cy="769441"/>
          </a:xfrm>
          <a:prstGeom prst="rect">
            <a:avLst/>
          </a:prstGeom>
          <a:noFill/>
        </p:spPr>
        <p:txBody>
          <a:bodyPr wrap="none" rtlCol="0">
            <a:spAutoFit/>
          </a:bodyPr>
          <a:lstStyle/>
          <a:p>
            <a:r>
              <a:rPr kumimoji="1" lang="zh-CN" altLang="en-US" sz="4400" dirty="0">
                <a:latin typeface="Libian SC" panose="02010800040101010101" pitchFamily="2" charset="-122"/>
                <a:ea typeface="Libian SC" panose="02010800040101010101" pitchFamily="2" charset="-122"/>
              </a:rPr>
              <a:t>字的寓意</a:t>
            </a:r>
            <a:endParaRPr kumimoji="1" lang="en-US" altLang="zh-CN" sz="4400" dirty="0">
              <a:latin typeface="Libian SC" panose="02010800040101010101" pitchFamily="2" charset="-122"/>
              <a:ea typeface="Libian SC" panose="02010800040101010101" pitchFamily="2" charset="-122"/>
            </a:endParaRPr>
          </a:p>
        </p:txBody>
      </p:sp>
      <p:sp>
        <p:nvSpPr>
          <p:cNvPr id="3" name="矩形 2"/>
          <p:cNvSpPr/>
          <p:nvPr/>
        </p:nvSpPr>
        <p:spPr>
          <a:xfrm>
            <a:off x="610552" y="2475517"/>
            <a:ext cx="6518911" cy="3046988"/>
          </a:xfrm>
          <a:prstGeom prst="rect">
            <a:avLst/>
          </a:prstGeom>
        </p:spPr>
        <p:txBody>
          <a:bodyPr wrap="square">
            <a:spAutoFit/>
          </a:bodyPr>
          <a:lstStyle/>
          <a:p>
            <a:r>
              <a:rPr lang="en-US" altLang="zh-CN" sz="2400" dirty="0">
                <a:latin typeface="Helvetica Neue" panose="02000503000000020004" pitchFamily="2" charset="0"/>
              </a:rPr>
              <a:t>	</a:t>
            </a:r>
            <a:r>
              <a:rPr lang="zh-CN" altLang="en-US" sz="3200" dirty="0">
                <a:latin typeface="Kaiti SC" panose="02010600040101010101" pitchFamily="2" charset="-122"/>
                <a:ea typeface="Kaiti SC" panose="02010600040101010101" pitchFamily="2" charset="-122"/>
              </a:rPr>
              <a:t>在中国古代，人们取名字的时候有避讳</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諱</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的传</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傳</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统。讲究“为亲者讳，为贤者讳，为尊者讳”。在言谈和书写</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書寫</a:t>
            </a:r>
            <a:r>
              <a:rPr lang="en-US" altLang="zh-CN" sz="3200" dirty="0">
                <a:latin typeface="Kaiti SC" panose="02010600040101010101" pitchFamily="2" charset="-122"/>
                <a:ea typeface="Kaiti SC" panose="02010600040101010101" pitchFamily="2" charset="-122"/>
              </a:rPr>
              <a:t>)</a:t>
            </a:r>
            <a:r>
              <a:rPr lang="zh-CN" altLang="en-US" sz="3200" dirty="0">
                <a:latin typeface="Kaiti SC" panose="02010600040101010101" pitchFamily="2" charset="-122"/>
                <a:ea typeface="Kaiti SC" panose="02010600040101010101" pitchFamily="2" charset="-122"/>
              </a:rPr>
              <a:t>时，遇到君父长上的名字一律要回避。取名时也不能取他们的名字中有的或同音的字。</a:t>
            </a:r>
            <a:endParaRPr lang="en-US" altLang="zh-CN" sz="3200" dirty="0">
              <a:latin typeface="Kaiti SC" panose="02010600040101010101" pitchFamily="2" charset="-122"/>
              <a:ea typeface="Kaiti SC" panose="02010600040101010101" pitchFamily="2" charset="-122"/>
            </a:endParaRPr>
          </a:p>
        </p:txBody>
      </p:sp>
      <p:pic>
        <p:nvPicPr>
          <p:cNvPr id="5" name="图片 4"/>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36444" y1="53005" x2="36444" y2="53005"/>
                      </a14:backgroundRemoval>
                    </a14:imgEffect>
                  </a14:imgLayer>
                </a14:imgProps>
              </a:ext>
            </a:extLst>
          </a:blip>
          <a:stretch>
            <a:fillRect/>
          </a:stretch>
        </p:blipFill>
        <p:spPr>
          <a:xfrm>
            <a:off x="1468756" y="693329"/>
            <a:ext cx="2002592" cy="1303020"/>
          </a:xfrm>
          <a:prstGeom prst="rect">
            <a:avLst/>
          </a:prstGeom>
        </p:spPr>
      </p:pic>
      <p:sp>
        <p:nvSpPr>
          <p:cNvPr id="6" name="文本框 5"/>
          <p:cNvSpPr txBox="1"/>
          <p:nvPr/>
        </p:nvSpPr>
        <p:spPr>
          <a:xfrm>
            <a:off x="8586311" y="693329"/>
            <a:ext cx="3291839" cy="829945"/>
          </a:xfrm>
          <a:prstGeom prst="rect">
            <a:avLst/>
          </a:prstGeom>
          <a:solidFill>
            <a:schemeClr val="bg1">
              <a:lumMod val="85000"/>
              <a:alpha val="60000"/>
            </a:schemeClr>
          </a:solidFill>
          <a:effectLst>
            <a:softEdge rad="63500"/>
          </a:effectLst>
        </p:spPr>
        <p:txBody>
          <a:bodyPr wrap="square" rtlCol="0">
            <a:spAutoFit/>
          </a:bodyPr>
          <a:lstStyle/>
          <a:p>
            <a:pPr algn="ctr"/>
            <a:r>
              <a:rPr kumimoji="1" lang="en-US" altLang="zh-CN" sz="2400" dirty="0">
                <a:latin typeface="Arial" panose="020B0604020202020204" pitchFamily="34" charset="0"/>
                <a:cs typeface="Arial" panose="020B0604020202020204" pitchFamily="34" charset="0"/>
              </a:rPr>
              <a:t>Implied Meaning</a:t>
            </a:r>
            <a:r>
              <a:rPr kumimoji="1" lang="zh-CN" altLang="en-US" sz="24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of</a:t>
            </a:r>
            <a:r>
              <a:rPr kumimoji="1" lang="zh-CN" altLang="en-US" sz="24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the</a:t>
            </a:r>
            <a:r>
              <a:rPr kumimoji="1" lang="zh-CN" altLang="en-US" sz="24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Last</a:t>
            </a:r>
            <a:r>
              <a:rPr kumimoji="1" lang="zh-CN" altLang="en-US" sz="24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Name</a:t>
            </a:r>
            <a:endParaRPr kumimoji="1" lang="zh-CN" altLang="en-US" sz="2400" dirty="0">
              <a:latin typeface="Arial" panose="020B0604020202020204" pitchFamily="34" charset="0"/>
              <a:cs typeface="Arial" panose="020B0604020202020204" pitchFamily="34" charset="0"/>
            </a:endParaRPr>
          </a:p>
        </p:txBody>
      </p:sp>
      <p:sp>
        <p:nvSpPr>
          <p:cNvPr id="8" name="文本框 7"/>
          <p:cNvSpPr txBox="1"/>
          <p:nvPr/>
        </p:nvSpPr>
        <p:spPr>
          <a:xfrm>
            <a:off x="8272462" y="1921519"/>
            <a:ext cx="3919538" cy="4523105"/>
          </a:xfrm>
          <a:prstGeom prst="rect">
            <a:avLst/>
          </a:prstGeom>
          <a:solidFill>
            <a:schemeClr val="bg1">
              <a:lumMod val="85000"/>
              <a:alpha val="60000"/>
            </a:schemeClr>
          </a:solidFill>
          <a:effectLst>
            <a:softEdge rad="63500"/>
          </a:effectLst>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In ancient China, people had a taboo tradition when they took their names. Pay attention to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taboo for </a:t>
            </a:r>
            <a:r>
              <a:rPr lang="en-GB" altLang="zh-CN" sz="2400" dirty="0">
                <a:latin typeface="Times New Roman" panose="02020603050405020304" pitchFamily="18" charset="0"/>
                <a:cs typeface="Times New Roman" panose="02020603050405020304" pitchFamily="18" charset="0"/>
              </a:rPr>
              <a:t>relatives</a:t>
            </a:r>
            <a:r>
              <a:rPr lang="zh-CN" altLang="en-US" sz="2400" dirty="0">
                <a:latin typeface="Times New Roman" panose="02020603050405020304" pitchFamily="18" charset="0"/>
                <a:cs typeface="Times New Roman" panose="02020603050405020304" pitchFamily="18" charset="0"/>
              </a:rPr>
              <a:t>, for </a:t>
            </a:r>
            <a:r>
              <a:rPr lang="en-US" altLang="zh-CN" sz="2400" dirty="0">
                <a:latin typeface="Times New Roman" panose="02020603050405020304" pitchFamily="18" charset="0"/>
                <a:cs typeface="Times New Roman" panose="02020603050405020304" pitchFamily="18" charset="0"/>
              </a:rPr>
              <a:t>sages</a:t>
            </a:r>
            <a:r>
              <a:rPr lang="zh-CN" altLang="en-US" sz="2400" dirty="0">
                <a:latin typeface="Times New Roman" panose="02020603050405020304" pitchFamily="18" charset="0"/>
                <a:cs typeface="Times New Roman" panose="02020603050405020304" pitchFamily="18" charset="0"/>
              </a:rPr>
              <a:t>, for </a:t>
            </a:r>
            <a:r>
              <a:rPr lang="en-GB" altLang="zh-CN" sz="2400" dirty="0">
                <a:latin typeface="Times New Roman" panose="02020603050405020304" pitchFamily="18" charset="0"/>
                <a:cs typeface="Times New Roman" panose="02020603050405020304" pitchFamily="18" charset="0"/>
              </a:rPr>
              <a:t>seniors</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When</a:t>
            </a:r>
            <a:r>
              <a:rPr lang="zh-CN" altLang="en-US" sz="2400" dirty="0">
                <a:latin typeface="Times New Roman" panose="02020603050405020304" pitchFamily="18" charset="0"/>
                <a:cs typeface="Times New Roman" panose="02020603050405020304" pitchFamily="18" charset="0"/>
              </a:rPr>
              <a:t> speaking and writing, </a:t>
            </a:r>
            <a:r>
              <a:rPr lang="en-US" altLang="zh-CN" sz="2400" dirty="0">
                <a:latin typeface="Times New Roman" panose="02020603050405020304" pitchFamily="18" charset="0"/>
                <a:cs typeface="Times New Roman" panose="02020603050405020304" pitchFamily="18" charset="0"/>
              </a:rPr>
              <a:t>people</a:t>
            </a:r>
            <a:r>
              <a:rPr lang="zh-CN" altLang="en-US" sz="2400" dirty="0">
                <a:latin typeface="Times New Roman" panose="02020603050405020304" pitchFamily="18" charset="0"/>
                <a:cs typeface="Times New Roman" panose="02020603050405020304" pitchFamily="18" charset="0"/>
              </a:rPr>
              <a:t> must avoid the name of </a:t>
            </a:r>
            <a:r>
              <a:rPr lang="en-US" altLang="zh-CN" sz="2400" dirty="0">
                <a:latin typeface="Times New Roman" panose="02020603050405020304" pitchFamily="18" charset="0"/>
                <a:cs typeface="Times New Roman" panose="02020603050405020304" pitchFamily="18" charset="0"/>
              </a:rPr>
              <a:t>their </a:t>
            </a:r>
            <a:r>
              <a:rPr lang="zh-CN" altLang="en-US" sz="2400" dirty="0">
                <a:latin typeface="Times New Roman" panose="02020603050405020304" pitchFamily="18" charset="0"/>
                <a:cs typeface="Times New Roman" panose="02020603050405020304" pitchFamily="18" charset="0"/>
              </a:rPr>
              <a:t>father</a:t>
            </a:r>
            <a:r>
              <a:rPr lang="en-US" altLang="zh-CN" sz="2400" dirty="0">
                <a:latin typeface="Times New Roman" panose="02020603050405020304" pitchFamily="18" charset="0"/>
                <a:cs typeface="Times New Roman" panose="02020603050405020304" pitchFamily="18" charset="0"/>
              </a:rPr>
              <a:t>s and when they take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names, they also can not use the homonymous names of the elder member in the family. </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316" y="321915"/>
            <a:ext cx="7395209" cy="1323439"/>
          </a:xfrm>
          <a:prstGeom prst="rect">
            <a:avLst/>
          </a:prstGeom>
        </p:spPr>
        <p:txBody>
          <a:bodyPr wrap="square">
            <a:spAutoFit/>
          </a:bodyPr>
          <a:lstStyle/>
          <a:p>
            <a:pPr algn="ctr"/>
            <a:r>
              <a:rPr lang="zh-CN" altLang="en-US" sz="4000" dirty="0">
                <a:latin typeface="Libian SC" panose="02010800040101010101" pitchFamily="2" charset="-122"/>
                <a:ea typeface="Libian SC" panose="02010800040101010101" pitchFamily="2" charset="-122"/>
              </a:rPr>
              <a:t>中国人的名字往往有一定的含义或者表示一定的愿望</a:t>
            </a:r>
            <a:endParaRPr lang="zh-CN" altLang="en-US" sz="4000" dirty="0">
              <a:effectLst/>
              <a:latin typeface="Libian SC" panose="02010800040101010101" pitchFamily="2" charset="-122"/>
              <a:ea typeface="Libian SC" panose="02010800040101010101" pitchFamily="2" charset="-122"/>
            </a:endParaRPr>
          </a:p>
        </p:txBody>
      </p:sp>
      <p:sp>
        <p:nvSpPr>
          <p:cNvPr id="6" name="矩形 5"/>
          <p:cNvSpPr/>
          <p:nvPr/>
        </p:nvSpPr>
        <p:spPr>
          <a:xfrm>
            <a:off x="234316" y="2088266"/>
            <a:ext cx="7395209" cy="4399915"/>
          </a:xfrm>
          <a:prstGeom prst="rect">
            <a:avLst/>
          </a:prstGeom>
        </p:spPr>
        <p:txBody>
          <a:bodyPr wrap="square">
            <a:spAutoFit/>
          </a:bodyPr>
          <a:lstStyle/>
          <a:p>
            <a:r>
              <a:rPr lang="en-US" altLang="zh-CN" sz="2800" dirty="0">
                <a:latin typeface="Kaiti SC" panose="02010600040101010101" pitchFamily="2" charset="-122"/>
                <a:ea typeface="Kaiti SC" panose="02010600040101010101" pitchFamily="2" charset="-122"/>
              </a:rPr>
              <a:t>		1.</a:t>
            </a:r>
            <a:r>
              <a:rPr lang="zh-CN" altLang="en-US" sz="2800" dirty="0">
                <a:latin typeface="Kaiti SC" panose="02010600040101010101" pitchFamily="2" charset="-122"/>
                <a:ea typeface="Kaiti SC" panose="02010600040101010101" pitchFamily="2" charset="-122"/>
              </a:rPr>
              <a:t>中国的父母会</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會</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把他们最好的祝愿</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願</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和希冀都浓</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濃</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缩在孩子的名字里</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他们相信一个好名字能改变</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變</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孩子的命运</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運</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和人生。这些名字常包含某种美德，如“忠、义</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義</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、礼（禮）、信”或者对孩子健康、长寿</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長壽</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、幸福的期望，如“健、寿</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壽</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、松、福”等。</a:t>
            </a:r>
            <a:endParaRPr lang="en-US" altLang="zh-CN" sz="2800" dirty="0">
              <a:latin typeface="Kaiti SC" panose="02010600040101010101" pitchFamily="2" charset="-122"/>
              <a:ea typeface="Kaiti SC" panose="02010600040101010101" pitchFamily="2" charset="-122"/>
            </a:endParaRPr>
          </a:p>
          <a:p>
            <a:endParaRPr lang="en-US" altLang="zh-CN" sz="2800" dirty="0">
              <a:latin typeface="Kaiti SC" panose="02010600040101010101" pitchFamily="2" charset="-122"/>
              <a:ea typeface="Kaiti SC" panose="02010600040101010101" pitchFamily="2" charset="-122"/>
            </a:endParaRPr>
          </a:p>
          <a:p>
            <a:r>
              <a:rPr lang="en-US" altLang="zh-CN" sz="2800" dirty="0">
                <a:latin typeface="Kaiti SC" panose="02010600040101010101" pitchFamily="2" charset="-122"/>
                <a:ea typeface="Kaiti SC" panose="02010600040101010101" pitchFamily="2" charset="-122"/>
              </a:rPr>
              <a:t>		2.</a:t>
            </a:r>
            <a:r>
              <a:rPr lang="zh-CN" altLang="en-US" sz="2800" dirty="0">
                <a:latin typeface="Kaiti SC" panose="02010600040101010101" pitchFamily="2" charset="-122"/>
                <a:ea typeface="Kaiti SC" panose="02010600040101010101" pitchFamily="2" charset="-122"/>
              </a:rPr>
              <a:t>出生时的地点</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點</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、时间或自然现象</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如“晨、冬、雪”等。</a:t>
            </a:r>
            <a:endParaRPr lang="en-US" altLang="zh-CN" sz="2800" dirty="0">
              <a:latin typeface="Kaiti SC" panose="02010600040101010101" pitchFamily="2" charset="-122"/>
              <a:ea typeface="Kaiti SC" panose="02010600040101010101" pitchFamily="2" charset="-122"/>
            </a:endParaRPr>
          </a:p>
        </p:txBody>
      </p:sp>
      <p:sp>
        <p:nvSpPr>
          <p:cNvPr id="7" name="文本框 6"/>
          <p:cNvSpPr txBox="1"/>
          <p:nvPr/>
        </p:nvSpPr>
        <p:spPr>
          <a:xfrm>
            <a:off x="8163742" y="130700"/>
            <a:ext cx="3699510" cy="1200329"/>
          </a:xfrm>
          <a:prstGeom prst="rect">
            <a:avLst/>
          </a:prstGeom>
          <a:solidFill>
            <a:schemeClr val="bg1">
              <a:lumMod val="85000"/>
              <a:alpha val="60000"/>
            </a:schemeClr>
          </a:solidFill>
          <a:effectLst>
            <a:softEdge rad="63500"/>
          </a:effectLst>
        </p:spPr>
        <p:txBody>
          <a:bodyPr wrap="square" rtlCol="0">
            <a:spAutoFit/>
          </a:bodyPr>
          <a:lstStyle/>
          <a:p>
            <a:pPr algn="ctr"/>
            <a:r>
              <a:rPr lang="en-GB" altLang="zh-CN" sz="2400" dirty="0">
                <a:latin typeface="Arial" panose="020B0604020202020204" pitchFamily="34" charset="0"/>
                <a:cs typeface="Arial" panose="020B0604020202020204" pitchFamily="34" charset="0"/>
              </a:rPr>
              <a:t>Chinese </a:t>
            </a:r>
            <a:r>
              <a:rPr lang="en-US" altLang="zh-CN" sz="2400" dirty="0">
                <a:latin typeface="Arial" panose="020B0604020202020204" pitchFamily="34" charset="0"/>
                <a:cs typeface="Arial" panose="020B0604020202020204" pitchFamily="34" charset="0"/>
              </a:rPr>
              <a:t>last</a:t>
            </a:r>
            <a:r>
              <a:rPr lang="zh-CN" altLang="en-US" sz="2400" dirty="0">
                <a:latin typeface="Arial" panose="020B0604020202020204" pitchFamily="34" charset="0"/>
                <a:cs typeface="Arial" panose="020B0604020202020204" pitchFamily="34" charset="0"/>
              </a:rPr>
              <a:t> </a:t>
            </a:r>
            <a:r>
              <a:rPr lang="en-GB" altLang="zh-CN" sz="2400" dirty="0">
                <a:latin typeface="Arial" panose="020B0604020202020204" pitchFamily="34" charset="0"/>
                <a:cs typeface="Arial" panose="020B0604020202020204" pitchFamily="34" charset="0"/>
              </a:rPr>
              <a:t>names often have a certain meaning or a certain desire</a:t>
            </a:r>
            <a:r>
              <a:rPr lang="en-US" altLang="zh-CN" sz="2400" dirty="0">
                <a:latin typeface="Arial" panose="020B0604020202020204" pitchFamily="34" charset="0"/>
                <a:cs typeface="Arial" panose="020B0604020202020204" pitchFamily="34" charset="0"/>
              </a:rPr>
              <a:t>.</a:t>
            </a:r>
            <a:endParaRPr kumimoji="1" lang="zh-CN" altLang="en-US" sz="2400" dirty="0">
              <a:latin typeface="Arial" panose="020B0604020202020204" pitchFamily="34" charset="0"/>
              <a:cs typeface="Arial" panose="020B0604020202020204" pitchFamily="34" charset="0"/>
            </a:endParaRPr>
          </a:p>
        </p:txBody>
      </p:sp>
      <p:sp>
        <p:nvSpPr>
          <p:cNvPr id="9" name="矩形 8"/>
          <p:cNvSpPr/>
          <p:nvPr/>
        </p:nvSpPr>
        <p:spPr>
          <a:xfrm>
            <a:off x="8163742" y="1645354"/>
            <a:ext cx="4124144" cy="4831080"/>
          </a:xfrm>
          <a:prstGeom prst="rect">
            <a:avLst/>
          </a:prstGeom>
          <a:solidFill>
            <a:schemeClr val="bg1">
              <a:lumMod val="85000"/>
              <a:alpha val="60000"/>
            </a:schemeClr>
          </a:solidFill>
          <a:effectLst>
            <a:softEdge rad="63500"/>
          </a:effectLst>
        </p:spPr>
        <p:txBody>
          <a:bodyPr wrap="square">
            <a:spAutoFit/>
          </a:bodyPr>
          <a:lstStyle/>
          <a:p>
            <a:r>
              <a:rPr lang="en-US" altLang="zh-CN" sz="2200" dirty="0">
                <a:latin typeface="Times New Roman" panose="02020603050405020304" pitchFamily="18" charset="0"/>
                <a:cs typeface="Times New Roman" panose="02020603050405020304" pitchFamily="18" charset="0"/>
              </a:rPr>
              <a:t>1.</a:t>
            </a:r>
            <a:r>
              <a:rPr lang="zh-CN" altLang="en-US" sz="2200" dirty="0">
                <a:latin typeface="Times New Roman" panose="02020603050405020304" pitchFamily="18" charset="0"/>
                <a:cs typeface="Times New Roman" panose="02020603050405020304" pitchFamily="18" charset="0"/>
              </a:rPr>
              <a:t>Chinese parents condense their best wishes and hopes in their children's names. They believe that a good name can change their children's fate and life.</a:t>
            </a:r>
            <a:endParaRPr lang="zh-CN" altLang="en-US"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There</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are</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s</a:t>
            </a:r>
            <a:r>
              <a:rPr lang="zh-CN" altLang="en-US" sz="2200" dirty="0">
                <a:latin typeface="Times New Roman" panose="02020603050405020304" pitchFamily="18" charset="0"/>
                <a:cs typeface="Times New Roman" panose="02020603050405020304" pitchFamily="18" charset="0"/>
              </a:rPr>
              <a:t>ome virtues such as loyalty, righteousness, courtesy, </a:t>
            </a:r>
            <a:r>
              <a:rPr lang="en-US" altLang="zh-CN" sz="2200" dirty="0">
                <a:latin typeface="Times New Roman" panose="02020603050405020304" pitchFamily="18" charset="0"/>
                <a:cs typeface="Times New Roman" panose="02020603050405020304" pitchFamily="18" charset="0"/>
              </a:rPr>
              <a:t>honest</a:t>
            </a:r>
            <a:r>
              <a:rPr lang="zh-CN" altLang="en-US" sz="2200" dirty="0">
                <a:latin typeface="Times New Roman" panose="02020603050405020304" pitchFamily="18" charset="0"/>
                <a:cs typeface="Times New Roman" panose="02020603050405020304" pitchFamily="18" charset="0"/>
              </a:rPr>
              <a:t>, etc. </a:t>
            </a:r>
            <a:endParaRPr lang="zh-CN" altLang="en-US" sz="2200" dirty="0">
              <a:latin typeface="Times New Roman" panose="02020603050405020304" pitchFamily="18" charset="0"/>
              <a:cs typeface="Times New Roman" panose="02020603050405020304" pitchFamily="18" charset="0"/>
            </a:endParaRPr>
          </a:p>
          <a:p>
            <a:endParaRPr lang="en-US" altLang="zh-CN" sz="2200" dirty="0">
              <a:latin typeface="Times New Roman" panose="02020603050405020304" pitchFamily="18" charset="0"/>
              <a:cs typeface="Times New Roman" panose="02020603050405020304" pitchFamily="18" charset="0"/>
            </a:endParaRPr>
          </a:p>
          <a:p>
            <a:endParaRPr lang="en-US" altLang="zh-CN"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E</a:t>
            </a:r>
            <a:r>
              <a:rPr lang="zh-CN" altLang="en-US" sz="2200" dirty="0">
                <a:latin typeface="Times New Roman" panose="02020603050405020304" pitchFamily="18" charset="0"/>
                <a:cs typeface="Times New Roman" panose="02020603050405020304" pitchFamily="18" charset="0"/>
              </a:rPr>
              <a:t>xpectations for health</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 longevity and happiness </a:t>
            </a:r>
            <a:r>
              <a:rPr lang="en-US" altLang="zh-CN" sz="2200" dirty="0">
                <a:latin typeface="Times New Roman" panose="02020603050405020304" pitchFamily="18" charset="0"/>
                <a:cs typeface="Times New Roman" panose="02020603050405020304" pitchFamily="18" charset="0"/>
              </a:rPr>
              <a:t>were</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included</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as</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well</a:t>
            </a:r>
            <a:r>
              <a:rPr lang="zh-CN" altLang="en-US" sz="2200" dirty="0">
                <a:latin typeface="Times New Roman" panose="02020603050405020304" pitchFamily="18" charset="0"/>
                <a:cs typeface="Times New Roman" panose="02020603050405020304" pitchFamily="18" charset="0"/>
              </a:rPr>
              <a:t>, such as "health, longevity, </a:t>
            </a:r>
            <a:r>
              <a:rPr lang="en-GB" altLang="zh-CN" sz="2200" dirty="0">
                <a:latin typeface="Times New Roman" panose="02020603050405020304" pitchFamily="18" charset="0"/>
                <a:cs typeface="Times New Roman" panose="02020603050405020304" pitchFamily="18" charset="0"/>
              </a:rPr>
              <a:t>pine</a:t>
            </a:r>
            <a:r>
              <a:rPr lang="zh-CN" altLang="en-US" sz="2200" dirty="0">
                <a:latin typeface="Times New Roman" panose="02020603050405020304" pitchFamily="18" charset="0"/>
                <a:cs typeface="Times New Roman" panose="02020603050405020304" pitchFamily="18" charset="0"/>
              </a:rPr>
              <a:t>, and happiness".</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2933" y="1228636"/>
            <a:ext cx="7269479" cy="2246769"/>
          </a:xfrm>
          <a:prstGeom prst="rect">
            <a:avLst/>
          </a:prstGeom>
        </p:spPr>
        <p:txBody>
          <a:bodyPr wrap="square">
            <a:spAutoFit/>
          </a:bodyPr>
          <a:lstStyle/>
          <a:p>
            <a:r>
              <a:rPr lang="en-US" altLang="zh-CN" sz="2800" dirty="0">
                <a:latin typeface="Kaiti SC" panose="02010600040101010101" pitchFamily="2" charset="-122"/>
                <a:ea typeface="Kaiti SC" panose="02010600040101010101" pitchFamily="2" charset="-122"/>
              </a:rPr>
              <a:t>	</a:t>
            </a:r>
            <a:r>
              <a:rPr lang="zh-CN" altLang="en-US" sz="2800" dirty="0">
                <a:latin typeface="Kaiti SC" panose="02010600040101010101" pitchFamily="2" charset="-122"/>
                <a:ea typeface="Kaiti SC" panose="02010600040101010101" pitchFamily="2" charset="-122"/>
              </a:rPr>
              <a:t>在现代现在虽然已经不讲究这些了，但是仍然有部分人在取名时尽量不用父辈或祖辈名字中出现的字或同音的字。由于避讳的影响，现在大多数中国人认为直呼长辈的名字是不礼貌的。</a:t>
            </a:r>
            <a:endParaRPr lang="zh-CN" altLang="en-US" sz="2800" dirty="0">
              <a:latin typeface="Kaiti SC" panose="02010600040101010101" pitchFamily="2" charset="-122"/>
              <a:ea typeface="Kaiti SC" panose="02010600040101010101" pitchFamily="2" charset="-122"/>
            </a:endParaRPr>
          </a:p>
        </p:txBody>
      </p:sp>
      <p:sp>
        <p:nvSpPr>
          <p:cNvPr id="3" name="矩形 2"/>
          <p:cNvSpPr/>
          <p:nvPr/>
        </p:nvSpPr>
        <p:spPr>
          <a:xfrm>
            <a:off x="602933" y="4007228"/>
            <a:ext cx="7269479" cy="1815882"/>
          </a:xfrm>
          <a:prstGeom prst="rect">
            <a:avLst/>
          </a:prstGeom>
        </p:spPr>
        <p:txBody>
          <a:bodyPr wrap="square">
            <a:spAutoFit/>
          </a:bodyPr>
          <a:lstStyle/>
          <a:p>
            <a:r>
              <a:rPr lang="en-US" altLang="zh-CN" sz="2800" dirty="0">
                <a:latin typeface="Kaiti SC" panose="02010600040101010101" pitchFamily="2" charset="-122"/>
                <a:ea typeface="Kaiti SC" panose="02010600040101010101" pitchFamily="2" charset="-122"/>
              </a:rPr>
              <a:t>	</a:t>
            </a:r>
            <a:r>
              <a:rPr lang="zh-CN" altLang="en-US" sz="2800" dirty="0">
                <a:latin typeface="Kaiti SC" panose="02010600040101010101" pitchFamily="2" charset="-122"/>
                <a:ea typeface="Kaiti SC" panose="02010600040101010101" pitchFamily="2" charset="-122"/>
              </a:rPr>
              <a:t>現代中国人起名已经</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經</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没有古人那么多的讲</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講</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究了。一般的人除了小名（小时候起的非正式的名字）、大名（正式的名字）不再取字和号</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號</a:t>
            </a:r>
            <a:r>
              <a:rPr lang="en-US" altLang="zh-CN" sz="2800" dirty="0">
                <a:latin typeface="Kaiti SC" panose="02010600040101010101" pitchFamily="2" charset="-122"/>
                <a:ea typeface="Kaiti SC" panose="02010600040101010101" pitchFamily="2" charset="-122"/>
              </a:rPr>
              <a:t>)</a:t>
            </a:r>
            <a:r>
              <a:rPr lang="zh-CN" altLang="en-US" sz="2800" dirty="0">
                <a:latin typeface="Kaiti SC" panose="02010600040101010101" pitchFamily="2" charset="-122"/>
                <a:ea typeface="Kaiti SC" panose="02010600040101010101" pitchFamily="2" charset="-122"/>
              </a:rPr>
              <a:t>，名字也不一定按辈排列了。</a:t>
            </a:r>
            <a:endParaRPr lang="zh-CN" altLang="en-US" sz="2800" dirty="0">
              <a:effectLst/>
              <a:latin typeface="Kaiti SC" panose="02010600040101010101" pitchFamily="2" charset="-122"/>
              <a:ea typeface="Kaiti SC" panose="02010600040101010101" pitchFamily="2" charset="-122"/>
            </a:endParaRPr>
          </a:p>
        </p:txBody>
      </p:sp>
      <p:sp>
        <p:nvSpPr>
          <p:cNvPr id="4" name="矩形 3"/>
          <p:cNvSpPr/>
          <p:nvPr/>
        </p:nvSpPr>
        <p:spPr>
          <a:xfrm>
            <a:off x="8246268" y="336084"/>
            <a:ext cx="3876675" cy="3139321"/>
          </a:xfrm>
          <a:prstGeom prst="rect">
            <a:avLst/>
          </a:prstGeom>
          <a:solidFill>
            <a:schemeClr val="bg1">
              <a:lumMod val="85000"/>
              <a:alpha val="60000"/>
            </a:schemeClr>
          </a:solidFill>
          <a:effectLst>
            <a:softEdge rad="63500"/>
          </a:effectLst>
        </p:spPr>
        <p:txBody>
          <a:bodyPr wrap="square">
            <a:spAutoFit/>
          </a:bodyPr>
          <a:lstStyle/>
          <a:p>
            <a:r>
              <a:rPr lang="zh-CN" altLang="en-US" sz="2200" dirty="0">
                <a:latin typeface="Times New Roman" panose="02020603050405020304" pitchFamily="18" charset="0"/>
                <a:cs typeface="Times New Roman" panose="02020603050405020304" pitchFamily="18" charset="0"/>
              </a:rPr>
              <a:t>Nowadays, although these </a:t>
            </a:r>
            <a:r>
              <a:rPr lang="en-US" altLang="zh-CN" sz="2200" dirty="0">
                <a:latin typeface="Times New Roman" panose="02020603050405020304" pitchFamily="18" charset="0"/>
                <a:cs typeface="Times New Roman" panose="02020603050405020304" pitchFamily="18" charset="0"/>
              </a:rPr>
              <a:t>tradition</a:t>
            </a:r>
            <a:r>
              <a:rPr lang="zh-CN" altLang="en-US" sz="2200" dirty="0">
                <a:latin typeface="Times New Roman" panose="02020603050405020304" pitchFamily="18" charset="0"/>
                <a:cs typeface="Times New Roman" panose="02020603050405020304" pitchFamily="18" charset="0"/>
              </a:rPr>
              <a:t> are not emphasized, some people try not to use the words or homonyms of their parents or grandparents in the names </a:t>
            </a:r>
            <a:r>
              <a:rPr lang="en-US" altLang="zh-CN" sz="2200" dirty="0">
                <a:latin typeface="Times New Roman" panose="02020603050405020304" pitchFamily="18" charset="0"/>
                <a:cs typeface="Times New Roman" panose="02020603050405020304" pitchFamily="18" charset="0"/>
              </a:rPr>
              <a:t>as</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well.</a:t>
            </a:r>
            <a:r>
              <a:rPr lang="zh-CN" altLang="en-US" sz="2200" dirty="0">
                <a:latin typeface="Times New Roman" panose="02020603050405020304" pitchFamily="18" charset="0"/>
                <a:cs typeface="Times New Roman" panose="02020603050405020304" pitchFamily="18" charset="0"/>
              </a:rPr>
              <a:t> Because of the influence of taboo, most Chinese people think it is impolite to call the elders names </a:t>
            </a:r>
            <a:r>
              <a:rPr lang="en-US" altLang="zh-CN" sz="2200" dirty="0">
                <a:latin typeface="Times New Roman" panose="02020603050405020304" pitchFamily="18" charset="0"/>
                <a:cs typeface="Times New Roman" panose="02020603050405020304" pitchFamily="18" charset="0"/>
              </a:rPr>
              <a:t>directly</a:t>
            </a:r>
            <a:r>
              <a:rPr lang="zh-CN" altLang="en-US" sz="2200" dirty="0">
                <a:latin typeface="Times New Roman" panose="02020603050405020304" pitchFamily="18" charset="0"/>
                <a:cs typeface="Times New Roman" panose="02020603050405020304" pitchFamily="18" charset="0"/>
              </a:rPr>
              <a:t>.</a:t>
            </a:r>
            <a:endParaRPr lang="zh-CN" altLang="en-US" sz="2200" dirty="0">
              <a:latin typeface="Times New Roman" panose="02020603050405020304" pitchFamily="18" charset="0"/>
              <a:cs typeface="Times New Roman" panose="02020603050405020304" pitchFamily="18" charset="0"/>
            </a:endParaRPr>
          </a:p>
        </p:txBody>
      </p:sp>
      <p:sp>
        <p:nvSpPr>
          <p:cNvPr id="5" name="矩形 4"/>
          <p:cNvSpPr/>
          <p:nvPr/>
        </p:nvSpPr>
        <p:spPr>
          <a:xfrm>
            <a:off x="8246268" y="3684062"/>
            <a:ext cx="4014788" cy="2462213"/>
          </a:xfrm>
          <a:prstGeom prst="rect">
            <a:avLst/>
          </a:prstGeom>
          <a:solidFill>
            <a:schemeClr val="bg1">
              <a:lumMod val="85000"/>
              <a:alpha val="60000"/>
            </a:schemeClr>
          </a:solidFill>
          <a:effectLst>
            <a:softEdge rad="63500"/>
          </a:effectLst>
        </p:spPr>
        <p:txBody>
          <a:bodyPr wrap="square">
            <a:spAutoFit/>
          </a:bodyPr>
          <a:lstStyle/>
          <a:p>
            <a:r>
              <a:rPr lang="en-GB" altLang="zh-CN" sz="2200" dirty="0">
                <a:latin typeface="Times New Roman" panose="02020603050405020304" pitchFamily="18" charset="0"/>
                <a:cs typeface="Times New Roman" panose="02020603050405020304" pitchFamily="18" charset="0"/>
              </a:rPr>
              <a:t>The name of modern Chinese </a:t>
            </a:r>
            <a:r>
              <a:rPr lang="en-US" altLang="zh-CN" sz="2200" dirty="0">
                <a:latin typeface="Times New Roman" panose="02020603050405020304" pitchFamily="18" charset="0"/>
                <a:cs typeface="Times New Roman" panose="02020603050405020304" pitchFamily="18" charset="0"/>
              </a:rPr>
              <a:t>is</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different</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from</a:t>
            </a:r>
            <a:r>
              <a:rPr lang="zh-CN" altLang="en-US" sz="2200" dirty="0">
                <a:latin typeface="Times New Roman" panose="02020603050405020304" pitchFamily="18" charset="0"/>
                <a:cs typeface="Times New Roman" panose="02020603050405020304" pitchFamily="18" charset="0"/>
              </a:rPr>
              <a:t> </a:t>
            </a:r>
            <a:r>
              <a:rPr lang="en-GB" altLang="zh-CN" sz="2200" dirty="0">
                <a:latin typeface="Times New Roman" panose="02020603050405020304" pitchFamily="18" charset="0"/>
                <a:cs typeface="Times New Roman" panose="02020603050405020304" pitchFamily="18" charset="0"/>
              </a:rPr>
              <a:t>the ancient</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ones</a:t>
            </a:r>
            <a:r>
              <a:rPr lang="en-GB" altLang="zh-CN"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Only</a:t>
            </a:r>
            <a:r>
              <a:rPr lang="zh-CN" altLang="en-US" sz="2200" dirty="0">
                <a:latin typeface="Times New Roman" panose="02020603050405020304" pitchFamily="18" charset="0"/>
                <a:cs typeface="Times New Roman" panose="02020603050405020304" pitchFamily="18" charset="0"/>
              </a:rPr>
              <a:t> </a:t>
            </a:r>
            <a:r>
              <a:rPr lang="en-GB" altLang="zh-CN" sz="2200" dirty="0">
                <a:latin typeface="Times New Roman" panose="02020603050405020304" pitchFamily="18" charset="0"/>
                <a:cs typeface="Times New Roman" panose="02020603050405020304" pitchFamily="18" charset="0"/>
              </a:rPr>
              <a:t>nicknames (informal names from childhood)</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and</a:t>
            </a:r>
            <a:r>
              <a:rPr lang="zh-CN" altLang="en-US" sz="2200" dirty="0">
                <a:latin typeface="Times New Roman" panose="02020603050405020304" pitchFamily="18" charset="0"/>
                <a:cs typeface="Times New Roman" panose="02020603050405020304" pitchFamily="18" charset="0"/>
              </a:rPr>
              <a:t> </a:t>
            </a:r>
            <a:r>
              <a:rPr lang="en-GB" altLang="zh-CN" sz="2200" dirty="0">
                <a:latin typeface="Times New Roman" panose="02020603050405020304" pitchFamily="18" charset="0"/>
                <a:cs typeface="Times New Roman" panose="02020603050405020304" pitchFamily="18" charset="0"/>
              </a:rPr>
              <a:t>names (formal names) </a:t>
            </a:r>
            <a:r>
              <a:rPr lang="en-US" altLang="zh-CN" sz="2200" dirty="0">
                <a:latin typeface="Times New Roman" panose="02020603050405020304" pitchFamily="18" charset="0"/>
                <a:cs typeface="Times New Roman" panose="02020603050405020304" pitchFamily="18" charset="0"/>
              </a:rPr>
              <a:t>are</a:t>
            </a:r>
            <a:r>
              <a:rPr lang="en-GB" altLang="zh-CN" sz="2200" dirty="0">
                <a:latin typeface="Times New Roman" panose="02020603050405020304" pitchFamily="18" charset="0"/>
                <a:cs typeface="Times New Roman" panose="02020603050405020304" pitchFamily="18" charset="0"/>
              </a:rPr>
              <a:t> used </a:t>
            </a:r>
            <a:r>
              <a:rPr lang="en-US" altLang="zh-CN" sz="2200" dirty="0">
                <a:latin typeface="Times New Roman" panose="02020603050405020304" pitchFamily="18" charset="0"/>
                <a:cs typeface="Times New Roman" panose="02020603050405020304" pitchFamily="18" charset="0"/>
              </a:rPr>
              <a:t>today</a:t>
            </a:r>
            <a:r>
              <a:rPr lang="en-GB" altLang="zh-CN" sz="2200" dirty="0">
                <a:latin typeface="Times New Roman" panose="02020603050405020304" pitchFamily="18" charset="0"/>
                <a:cs typeface="Times New Roman" panose="02020603050405020304" pitchFamily="18" charset="0"/>
              </a:rPr>
              <a:t>, and names ranked by generations are not </a:t>
            </a:r>
            <a:r>
              <a:rPr lang="en-US" altLang="zh-CN" sz="2200" dirty="0">
                <a:latin typeface="Times New Roman" panose="02020603050405020304" pitchFamily="18" charset="0"/>
                <a:cs typeface="Times New Roman" panose="02020603050405020304" pitchFamily="18" charset="0"/>
              </a:rPr>
              <a:t>essential</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as</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old</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days.</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6338" y="577394"/>
            <a:ext cx="4221027" cy="1569660"/>
          </a:xfrm>
          <a:prstGeom prst="rect">
            <a:avLst/>
          </a:prstGeom>
          <a:noFill/>
        </p:spPr>
        <p:txBody>
          <a:bodyPr wrap="none" rtlCol="0">
            <a:spAutoFit/>
          </a:bodyPr>
          <a:lstStyle/>
          <a:p>
            <a:r>
              <a:rPr kumimoji="1" lang="zh-CN" altLang="en-US" sz="9600" dirty="0">
                <a:latin typeface="Baoli SC" panose="02010800040101010101" pitchFamily="2" charset="-122"/>
                <a:ea typeface="Baoli SC" panose="02010800040101010101" pitchFamily="2" charset="-122"/>
              </a:rPr>
              <a:t>梁 宇雁</a:t>
            </a:r>
            <a:endParaRPr kumimoji="1" lang="en-US" altLang="zh-CN" sz="9600" dirty="0">
              <a:latin typeface="Baoli SC" panose="02010800040101010101" pitchFamily="2" charset="-122"/>
              <a:ea typeface="Baoli SC" panose="02010800040101010101" pitchFamily="2" charset="-122"/>
            </a:endParaRPr>
          </a:p>
        </p:txBody>
      </p:sp>
      <p:sp>
        <p:nvSpPr>
          <p:cNvPr id="6" name="矩形 5"/>
          <p:cNvSpPr/>
          <p:nvPr/>
        </p:nvSpPr>
        <p:spPr>
          <a:xfrm>
            <a:off x="2066004" y="2489954"/>
            <a:ext cx="2441694" cy="1569660"/>
          </a:xfrm>
          <a:prstGeom prst="rect">
            <a:avLst/>
          </a:prstGeom>
        </p:spPr>
        <p:txBody>
          <a:bodyPr wrap="none">
            <a:spAutoFit/>
          </a:bodyPr>
          <a:lstStyle/>
          <a:p>
            <a:r>
              <a:rPr kumimoji="1" lang="zh-CN" altLang="en-US" sz="4800" dirty="0">
                <a:latin typeface="Kaiti SC" panose="02010600040101010101" pitchFamily="2" charset="-122"/>
                <a:ea typeface="Kaiti SC" panose="02010600040101010101" pitchFamily="2" charset="-122"/>
              </a:rPr>
              <a:t>宇：</a:t>
            </a:r>
            <a:r>
              <a:rPr kumimoji="1" lang="zh-CN" altLang="en-US" sz="4000" dirty="0">
                <a:latin typeface="Kaiti SC" panose="02010600040101010101" pitchFamily="2" charset="-122"/>
                <a:ea typeface="Kaiti SC" panose="02010600040101010101" pitchFamily="2" charset="-122"/>
              </a:rPr>
              <a:t>宇宙</a:t>
            </a:r>
            <a:endParaRPr kumimoji="1" lang="en-US" altLang="zh-CN" sz="4000" dirty="0">
              <a:latin typeface="Kaiti SC" panose="02010600040101010101" pitchFamily="2" charset="-122"/>
              <a:ea typeface="Kaiti SC" panose="02010600040101010101" pitchFamily="2" charset="-122"/>
            </a:endParaRPr>
          </a:p>
          <a:p>
            <a:r>
              <a:rPr kumimoji="1" lang="zh-CN" altLang="en-US" sz="4800" dirty="0">
                <a:latin typeface="Kaiti SC" panose="02010600040101010101" pitchFamily="2" charset="-122"/>
                <a:ea typeface="Kaiti SC" panose="02010600040101010101" pitchFamily="2" charset="-122"/>
              </a:rPr>
              <a:t>雁：</a:t>
            </a:r>
            <a:r>
              <a:rPr kumimoji="1" lang="zh-CN" altLang="en-US" sz="4000" dirty="0">
                <a:latin typeface="Kaiti SC" panose="02010600040101010101" pitchFamily="2" charset="-122"/>
                <a:ea typeface="Kaiti SC" panose="02010600040101010101" pitchFamily="2" charset="-122"/>
              </a:rPr>
              <a:t>大雁</a:t>
            </a:r>
            <a:endParaRPr lang="zh-CN" altLang="en-US" sz="4800" dirty="0">
              <a:latin typeface="Kaiti SC" panose="02010600040101010101" pitchFamily="2" charset="-122"/>
              <a:ea typeface="Kaiti SC" panose="02010600040101010101" pitchFamily="2" charset="-122"/>
            </a:endParaRPr>
          </a:p>
        </p:txBody>
      </p:sp>
      <p:sp>
        <p:nvSpPr>
          <p:cNvPr id="2" name="文本框 1"/>
          <p:cNvSpPr txBox="1"/>
          <p:nvPr/>
        </p:nvSpPr>
        <p:spPr>
          <a:xfrm>
            <a:off x="927632" y="4402514"/>
            <a:ext cx="6701894" cy="2062103"/>
          </a:xfrm>
          <a:prstGeom prst="rect">
            <a:avLst/>
          </a:prstGeom>
          <a:noFill/>
        </p:spPr>
        <p:txBody>
          <a:bodyPr wrap="square" rtlCol="0">
            <a:spAutoFit/>
          </a:bodyPr>
          <a:lstStyle/>
          <a:p>
            <a:r>
              <a:rPr kumimoji="1" lang="zh-CN" altLang="en-US" sz="4800" dirty="0">
                <a:latin typeface="Kaiti SC" panose="02010600040101010101" pitchFamily="2" charset="-122"/>
                <a:ea typeface="Kaiti SC" panose="02010600040101010101" pitchFamily="2" charset="-122"/>
              </a:rPr>
              <a:t>寓意：</a:t>
            </a:r>
            <a:r>
              <a:rPr kumimoji="1" lang="zh-CN" altLang="en-US" sz="4000" dirty="0">
                <a:latin typeface="Kaiti SC" panose="02010600040101010101" pitchFamily="2" charset="-122"/>
                <a:ea typeface="Kaiti SC" panose="02010600040101010101" pitchFamily="2" charset="-122"/>
              </a:rPr>
              <a:t>希望孩子像大雁一样</a:t>
            </a:r>
            <a:r>
              <a:rPr kumimoji="1" lang="en-US" altLang="zh-CN" sz="4000" dirty="0">
                <a:latin typeface="Kaiti SC" panose="02010600040101010101" pitchFamily="2" charset="-122"/>
                <a:ea typeface="Kaiti SC" panose="02010600040101010101" pitchFamily="2" charset="-122"/>
              </a:rPr>
              <a:t>(</a:t>
            </a:r>
            <a:r>
              <a:rPr kumimoji="1" lang="zh-CN" altLang="en-US" sz="4000" dirty="0">
                <a:latin typeface="Kaiti SC" panose="02010600040101010101" pitchFamily="2" charset="-122"/>
                <a:ea typeface="Kaiti SC" panose="02010600040101010101" pitchFamily="2" charset="-122"/>
              </a:rPr>
              <a:t>樣</a:t>
            </a:r>
            <a:r>
              <a:rPr kumimoji="1" lang="en-US" altLang="zh-CN" sz="4000" dirty="0">
                <a:latin typeface="Kaiti SC" panose="02010600040101010101" pitchFamily="2" charset="-122"/>
                <a:ea typeface="Kaiti SC" panose="02010600040101010101" pitchFamily="2" charset="-122"/>
              </a:rPr>
              <a:t>)</a:t>
            </a:r>
            <a:r>
              <a:rPr kumimoji="1" lang="zh-CN" altLang="en-US" sz="4000" dirty="0">
                <a:latin typeface="Kaiti SC" panose="02010600040101010101" pitchFamily="2" charset="-122"/>
                <a:ea typeface="Kaiti SC" panose="02010600040101010101" pitchFamily="2" charset="-122"/>
              </a:rPr>
              <a:t>，飞</a:t>
            </a:r>
            <a:r>
              <a:rPr kumimoji="1" lang="en-US" altLang="zh-CN" sz="4000" dirty="0">
                <a:latin typeface="Kaiti SC" panose="02010600040101010101" pitchFamily="2" charset="-122"/>
                <a:ea typeface="Kaiti SC" panose="02010600040101010101" pitchFamily="2" charset="-122"/>
              </a:rPr>
              <a:t>(</a:t>
            </a:r>
            <a:r>
              <a:rPr kumimoji="1" lang="zh-CN" altLang="en-US" sz="4000" dirty="0">
                <a:latin typeface="Kaiti SC" panose="02010600040101010101" pitchFamily="2" charset="-122"/>
                <a:ea typeface="Kaiti SC" panose="02010600040101010101" pitchFamily="2" charset="-122"/>
              </a:rPr>
              <a:t>飛</a:t>
            </a:r>
            <a:r>
              <a:rPr kumimoji="1" lang="en-US" altLang="zh-CN" sz="4000" dirty="0">
                <a:latin typeface="Kaiti SC" panose="02010600040101010101" pitchFamily="2" charset="-122"/>
                <a:ea typeface="Kaiti SC" panose="02010600040101010101" pitchFamily="2" charset="-122"/>
              </a:rPr>
              <a:t>)</a:t>
            </a:r>
            <a:r>
              <a:rPr kumimoji="1" lang="zh-CN" altLang="en-US" sz="4000" dirty="0">
                <a:latin typeface="Kaiti SC" panose="02010600040101010101" pitchFamily="2" charset="-122"/>
                <a:ea typeface="Kaiti SC" panose="02010600040101010101" pitchFamily="2" charset="-122"/>
              </a:rPr>
              <a:t>向高而广</a:t>
            </a:r>
            <a:r>
              <a:rPr kumimoji="1" lang="en-US" altLang="zh-CN" sz="4000" dirty="0">
                <a:latin typeface="Kaiti SC" panose="02010600040101010101" pitchFamily="2" charset="-122"/>
                <a:ea typeface="Kaiti SC" panose="02010600040101010101" pitchFamily="2" charset="-122"/>
              </a:rPr>
              <a:t>(</a:t>
            </a:r>
            <a:r>
              <a:rPr kumimoji="1" lang="zh-CN" altLang="en-US" sz="4000" dirty="0">
                <a:latin typeface="Kaiti SC" panose="02010600040101010101" pitchFamily="2" charset="-122"/>
                <a:ea typeface="Kaiti SC" panose="02010600040101010101" pitchFamily="2" charset="-122"/>
              </a:rPr>
              <a:t>廣</a:t>
            </a:r>
            <a:r>
              <a:rPr kumimoji="1" lang="en-US" altLang="zh-CN" sz="4000" dirty="0">
                <a:latin typeface="Kaiti SC" panose="02010600040101010101" pitchFamily="2" charset="-122"/>
                <a:ea typeface="Kaiti SC" panose="02010600040101010101" pitchFamily="2" charset="-122"/>
              </a:rPr>
              <a:t>)</a:t>
            </a:r>
            <a:r>
              <a:rPr kumimoji="1" lang="zh-CN" altLang="en-US" sz="4000" dirty="0">
                <a:latin typeface="Kaiti SC" panose="02010600040101010101" pitchFamily="2" charset="-122"/>
                <a:ea typeface="Kaiti SC" panose="02010600040101010101" pitchFamily="2" charset="-122"/>
              </a:rPr>
              <a:t>阔的天空，甚至是飞向宇宙。</a:t>
            </a:r>
            <a:endParaRPr kumimoji="1" lang="zh-CN" altLang="en-US" sz="4000" dirty="0">
              <a:latin typeface="Kaiti SC" panose="02010600040101010101" pitchFamily="2" charset="-122"/>
              <a:ea typeface="Kaiti SC" panose="02010600040101010101" pitchFamily="2" charset="-122"/>
            </a:endParaRPr>
          </a:p>
        </p:txBody>
      </p:sp>
      <p:sp>
        <p:nvSpPr>
          <p:cNvPr id="5" name="文本框 4"/>
          <p:cNvSpPr txBox="1"/>
          <p:nvPr/>
        </p:nvSpPr>
        <p:spPr>
          <a:xfrm>
            <a:off x="8815388" y="1069836"/>
            <a:ext cx="2749471" cy="646331"/>
          </a:xfrm>
          <a:prstGeom prst="rect">
            <a:avLst/>
          </a:prstGeom>
          <a:solidFill>
            <a:schemeClr val="bg1">
              <a:lumMod val="85000"/>
              <a:alpha val="60000"/>
            </a:schemeClr>
          </a:solidFill>
          <a:effectLst>
            <a:softEdge rad="63500"/>
          </a:effectLst>
        </p:spPr>
        <p:txBody>
          <a:bodyPr wrap="none" rtlCol="0">
            <a:spAutoFit/>
          </a:bodyPr>
          <a:lstStyle/>
          <a:p>
            <a:r>
              <a:rPr kumimoji="1" lang="en-US" altLang="zh-CN" sz="3600" dirty="0">
                <a:latin typeface="Arial" panose="020B0604020202020204" pitchFamily="34" charset="0"/>
                <a:cs typeface="Arial" panose="020B0604020202020204" pitchFamily="34" charset="0"/>
              </a:rPr>
              <a:t>Li</a:t>
            </a:r>
            <a:r>
              <a:rPr lang="en-GB" altLang="zh-CN" sz="3600" dirty="0" err="1">
                <a:latin typeface="Arial" panose="020B0604020202020204" pitchFamily="34" charset="0"/>
                <a:cs typeface="Arial" panose="020B0604020202020204" pitchFamily="34" charset="0"/>
              </a:rPr>
              <a:t>á</a:t>
            </a:r>
            <a:r>
              <a:rPr kumimoji="1" lang="en-US" altLang="zh-CN" sz="3600" dirty="0">
                <a:latin typeface="Arial" panose="020B0604020202020204" pitchFamily="34" charset="0"/>
                <a:cs typeface="Arial" panose="020B0604020202020204" pitchFamily="34" charset="0"/>
              </a:rPr>
              <a:t>ng</a:t>
            </a:r>
            <a:r>
              <a:rPr kumimoji="1" lang="zh-CN" altLang="en-US" sz="3600" dirty="0">
                <a:latin typeface="Arial" panose="020B0604020202020204" pitchFamily="34" charset="0"/>
                <a:cs typeface="Arial" panose="020B0604020202020204" pitchFamily="34" charset="0"/>
              </a:rPr>
              <a:t> </a:t>
            </a:r>
            <a:r>
              <a:rPr kumimoji="1" lang="en-US" altLang="zh-CN" sz="3600" dirty="0">
                <a:latin typeface="Arial" panose="020B0604020202020204" pitchFamily="34" charset="0"/>
                <a:cs typeface="Arial" panose="020B0604020202020204" pitchFamily="34" charset="0"/>
              </a:rPr>
              <a:t>y</a:t>
            </a:r>
            <a:r>
              <a:rPr lang="en-GB" altLang="zh-CN" sz="3600" dirty="0" err="1">
                <a:latin typeface="Arial" panose="020B0604020202020204" pitchFamily="34" charset="0"/>
                <a:cs typeface="Arial" panose="020B0604020202020204" pitchFamily="34" charset="0"/>
              </a:rPr>
              <a:t>ǔ</a:t>
            </a:r>
            <a:r>
              <a:rPr kumimoji="1" lang="en-US" altLang="zh-CN" sz="3600" dirty="0">
                <a:latin typeface="Arial" panose="020B0604020202020204" pitchFamily="34" charset="0"/>
                <a:cs typeface="Arial" panose="020B0604020202020204" pitchFamily="34" charset="0"/>
              </a:rPr>
              <a:t>Y</a:t>
            </a:r>
            <a:r>
              <a:rPr lang="en-GB" altLang="zh-CN" sz="3600" dirty="0" err="1">
                <a:latin typeface="Arial" panose="020B0604020202020204" pitchFamily="34" charset="0"/>
                <a:cs typeface="Arial" panose="020B0604020202020204" pitchFamily="34" charset="0"/>
              </a:rPr>
              <a:t>à</a:t>
            </a:r>
            <a:r>
              <a:rPr kumimoji="1" lang="en-US" altLang="zh-CN" sz="3600" dirty="0">
                <a:latin typeface="Arial" panose="020B0604020202020204" pitchFamily="34" charset="0"/>
                <a:cs typeface="Arial" panose="020B0604020202020204" pitchFamily="34" charset="0"/>
              </a:rPr>
              <a:t>n</a:t>
            </a:r>
            <a:endParaRPr kumimoji="1" lang="zh-CN" altLang="en-US" sz="3600" dirty="0">
              <a:latin typeface="Arial" panose="020B0604020202020204" pitchFamily="34" charset="0"/>
              <a:cs typeface="Arial" panose="020B0604020202020204" pitchFamily="34" charset="0"/>
            </a:endParaRPr>
          </a:p>
        </p:txBody>
      </p:sp>
      <p:sp>
        <p:nvSpPr>
          <p:cNvPr id="7" name="矩形 6"/>
          <p:cNvSpPr/>
          <p:nvPr/>
        </p:nvSpPr>
        <p:spPr>
          <a:xfrm>
            <a:off x="8934204" y="2337792"/>
            <a:ext cx="2250681" cy="830997"/>
          </a:xfrm>
          <a:prstGeom prst="rect">
            <a:avLst/>
          </a:prstGeom>
          <a:solidFill>
            <a:schemeClr val="bg1">
              <a:lumMod val="85000"/>
              <a:alpha val="60000"/>
            </a:schemeClr>
          </a:solidFill>
          <a:effectLst>
            <a:softEdge rad="63500"/>
          </a:effectLst>
        </p:spPr>
        <p:txBody>
          <a:bodyPr wrap="none">
            <a:spAutoFit/>
          </a:bodyPr>
          <a:lstStyle/>
          <a:p>
            <a:r>
              <a:rPr kumimoji="1" lang="en-US" altLang="zh-CN" sz="2400" dirty="0">
                <a:latin typeface="Times New Roman" panose="02020603050405020304" pitchFamily="18" charset="0"/>
                <a:cs typeface="Times New Roman" panose="02020603050405020304" pitchFamily="18" charset="0"/>
              </a:rPr>
              <a:t>Y</a:t>
            </a:r>
            <a:r>
              <a:rPr lang="en-GB" altLang="zh-CN" sz="2400" dirty="0" err="1">
                <a:latin typeface="Times New Roman" panose="02020603050405020304" pitchFamily="18" charset="0"/>
                <a:cs typeface="Times New Roman" panose="02020603050405020304" pitchFamily="18" charset="0"/>
              </a:rPr>
              <a:t>ǔ</a:t>
            </a:r>
            <a:r>
              <a:rPr lang="zh-CN" altLang="en-US" sz="2400" dirty="0">
                <a:latin typeface="Times New Roman" panose="02020603050405020304" pitchFamily="18" charset="0"/>
                <a:cs typeface="Times New Roman" panose="02020603050405020304" pitchFamily="18" charset="0"/>
              </a:rPr>
              <a:t>：</a:t>
            </a:r>
            <a:r>
              <a:rPr kumimoji="1" lang="en-US" altLang="zh-CN" sz="2400" dirty="0">
                <a:latin typeface="Times New Roman" panose="02020603050405020304" pitchFamily="18" charset="0"/>
                <a:cs typeface="Times New Roman" panose="02020603050405020304" pitchFamily="18" charset="0"/>
              </a:rPr>
              <a:t>Universe</a:t>
            </a:r>
            <a:endParaRPr lang="zh-CN" altLang="en-US"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Y</a:t>
            </a:r>
            <a:r>
              <a:rPr lang="en-GB" altLang="zh-CN" sz="2400" dirty="0" err="1">
                <a:latin typeface="Times New Roman" panose="02020603050405020304" pitchFamily="18" charset="0"/>
                <a:cs typeface="Times New Roman" panose="02020603050405020304" pitchFamily="18" charset="0"/>
              </a:rPr>
              <a:t>à</a:t>
            </a:r>
            <a:r>
              <a:rPr kumimoji="1" lang="en-US" altLang="zh-CN" sz="2400" dirty="0">
                <a:latin typeface="Times New Roman" panose="02020603050405020304" pitchFamily="18" charset="0"/>
                <a:cs typeface="Times New Roman" panose="02020603050405020304" pitchFamily="18" charset="0"/>
              </a:rPr>
              <a:t>n: Wild goose</a:t>
            </a:r>
            <a:endParaRPr kumimoji="1" lang="en-US" altLang="zh-CN" sz="2400" dirty="0">
              <a:latin typeface="Times New Roman" panose="02020603050405020304" pitchFamily="18" charset="0"/>
              <a:cs typeface="Times New Roman" panose="02020603050405020304" pitchFamily="18" charset="0"/>
            </a:endParaRPr>
          </a:p>
        </p:txBody>
      </p:sp>
      <p:sp>
        <p:nvSpPr>
          <p:cNvPr id="8" name="矩形 7"/>
          <p:cNvSpPr/>
          <p:nvPr/>
        </p:nvSpPr>
        <p:spPr>
          <a:xfrm>
            <a:off x="8259059" y="4156293"/>
            <a:ext cx="3742441" cy="1938020"/>
          </a:xfrm>
          <a:prstGeom prst="rect">
            <a:avLst/>
          </a:prstGeom>
          <a:solidFill>
            <a:schemeClr val="bg1">
              <a:lumMod val="85000"/>
              <a:alpha val="60000"/>
            </a:schemeClr>
          </a:solidFill>
          <a:effectLst>
            <a:softEdge rad="63500"/>
          </a:effectLst>
        </p:spPr>
        <p:txBody>
          <a:bodyPr wrap="square">
            <a:spAutoFit/>
          </a:bodyPr>
          <a:lstStyle/>
          <a:p>
            <a:pPr algn="ctr"/>
            <a:r>
              <a:rPr kumimoji="1" lang="en-US" altLang="zh-CN" sz="2400" dirty="0">
                <a:latin typeface="Arial" panose="020B0604020202020204" pitchFamily="34" charset="0"/>
                <a:cs typeface="Arial" panose="020B0604020202020204" pitchFamily="34" charset="0"/>
              </a:rPr>
              <a:t>Underlying</a:t>
            </a:r>
            <a:r>
              <a:rPr kumimoji="1" lang="zh-CN" altLang="en-US" sz="24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Meaning</a:t>
            </a:r>
            <a:r>
              <a:rPr kumimoji="1" lang="zh-CN" altLang="en-US" sz="2400" dirty="0">
                <a:latin typeface="Arial" panose="020B0604020202020204" pitchFamily="34" charset="0"/>
                <a:cs typeface="Arial" panose="020B0604020202020204" pitchFamily="34" charset="0"/>
              </a:rPr>
              <a:t>：</a:t>
            </a:r>
            <a:endParaRPr kumimoji="1" lang="en-US" altLang="zh-CN" sz="2400" dirty="0">
              <a:latin typeface="Arial" panose="020B0604020202020204" pitchFamily="34" charset="0"/>
              <a:cs typeface="Arial" panose="020B0604020202020204" pitchFamily="34" charset="0"/>
            </a:endParaRPr>
          </a:p>
          <a:p>
            <a:r>
              <a:rPr lang="en-GB" altLang="zh-CN" sz="2400" dirty="0">
                <a:latin typeface="Times New Roman" panose="02020603050405020304" pitchFamily="18" charset="0"/>
                <a:cs typeface="Times New Roman" panose="02020603050405020304" pitchFamily="18" charset="0"/>
              </a:rPr>
              <a:t>Hoping that children will fly to high and vast sky </a:t>
            </a:r>
            <a:r>
              <a:rPr lang="en-US" altLang="zh-CN" sz="2400" dirty="0">
                <a:latin typeface="Times New Roman" panose="02020603050405020304" pitchFamily="18" charset="0"/>
                <a:cs typeface="Times New Roman" panose="02020603050405020304" pitchFamily="18" charset="0"/>
              </a:rPr>
              <a:t>until</a:t>
            </a:r>
            <a:r>
              <a:rPr lang="en-GB" altLang="zh-CN" sz="2400" dirty="0">
                <a:latin typeface="Times New Roman" panose="02020603050405020304" pitchFamily="18" charset="0"/>
                <a:cs typeface="Times New Roman" panose="02020603050405020304" pitchFamily="18" charset="0"/>
              </a:rPr>
              <a:t> the universe</a:t>
            </a:r>
            <a:r>
              <a:rPr lang="en-US" altLang="zh-CN" sz="2400" dirty="0">
                <a:latin typeface="Times New Roman" panose="02020603050405020304" pitchFamily="18" charset="0"/>
                <a:cs typeface="Times New Roman" panose="02020603050405020304" pitchFamily="18" charset="0"/>
              </a:rPr>
              <a:t>,</a:t>
            </a:r>
            <a:r>
              <a:rPr lang="en-GB"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just</a:t>
            </a:r>
            <a:r>
              <a:rPr lang="zh-CN" altLang="en-US" sz="2400" dirty="0">
                <a:latin typeface="Times New Roman" panose="02020603050405020304" pitchFamily="18" charset="0"/>
                <a:cs typeface="Times New Roman" panose="02020603050405020304" pitchFamily="18" charset="0"/>
              </a:rPr>
              <a:t> </a:t>
            </a:r>
            <a:r>
              <a:rPr lang="en-GB" altLang="zh-CN" sz="2400" dirty="0">
                <a:latin typeface="Times New Roman" panose="02020603050405020304" pitchFamily="18" charset="0"/>
                <a:cs typeface="Times New Roman" panose="02020603050405020304" pitchFamily="18" charset="0"/>
              </a:rPr>
              <a:t>like wild g</a:t>
            </a:r>
            <a:r>
              <a:rPr lang="en-US" altLang="en-GB" sz="2400" dirty="0">
                <a:latin typeface="Times New Roman" panose="02020603050405020304" pitchFamily="18" charset="0"/>
                <a:cs typeface="Times New Roman" panose="02020603050405020304" pitchFamily="18" charset="0"/>
              </a:rPr>
              <a:t>oo</a:t>
            </a:r>
            <a:r>
              <a:rPr lang="en-GB" altLang="zh-CN" sz="2400" dirty="0">
                <a:latin typeface="Times New Roman" panose="02020603050405020304" pitchFamily="18" charset="0"/>
                <a:cs typeface="Times New Roman" panose="02020603050405020304" pitchFamily="18" charset="0"/>
              </a:rPr>
              <a:t>se</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6338" y="577394"/>
            <a:ext cx="4221027" cy="1569660"/>
          </a:xfrm>
          <a:prstGeom prst="rect">
            <a:avLst/>
          </a:prstGeom>
          <a:noFill/>
        </p:spPr>
        <p:txBody>
          <a:bodyPr wrap="none" rtlCol="0">
            <a:spAutoFit/>
          </a:bodyPr>
          <a:lstStyle/>
          <a:p>
            <a:r>
              <a:rPr kumimoji="1" lang="zh-CN" altLang="en-US" sz="9600" dirty="0">
                <a:latin typeface="Baoli SC" panose="02010800040101010101" pitchFamily="2" charset="-122"/>
                <a:ea typeface="Baoli SC" panose="02010800040101010101" pitchFamily="2" charset="-122"/>
              </a:rPr>
              <a:t>李 梦宇</a:t>
            </a:r>
            <a:endParaRPr kumimoji="1" lang="en-US" altLang="zh-CN" sz="9600" dirty="0">
              <a:latin typeface="Baoli SC" panose="02010800040101010101" pitchFamily="2" charset="-122"/>
              <a:ea typeface="Baoli SC" panose="02010800040101010101" pitchFamily="2" charset="-122"/>
            </a:endParaRPr>
          </a:p>
        </p:txBody>
      </p:sp>
      <p:sp>
        <p:nvSpPr>
          <p:cNvPr id="6" name="矩形 5"/>
          <p:cNvSpPr/>
          <p:nvPr/>
        </p:nvSpPr>
        <p:spPr>
          <a:xfrm>
            <a:off x="1434239" y="2522458"/>
            <a:ext cx="2621280" cy="1568450"/>
          </a:xfrm>
          <a:prstGeom prst="rect">
            <a:avLst/>
          </a:prstGeom>
        </p:spPr>
        <p:txBody>
          <a:bodyPr wrap="none">
            <a:spAutoFit/>
          </a:bodyPr>
          <a:lstStyle/>
          <a:p>
            <a:r>
              <a:rPr kumimoji="1" lang="zh-CN" altLang="en-US" sz="4800" dirty="0">
                <a:latin typeface="Kaiti SC" panose="02010600040101010101" pitchFamily="2" charset="-122"/>
                <a:ea typeface="Kaiti SC" panose="02010600040101010101" pitchFamily="2" charset="-122"/>
              </a:rPr>
              <a:t>梦：梦幻</a:t>
            </a:r>
            <a:endParaRPr kumimoji="1" lang="en-US" altLang="zh-CN" sz="4800" dirty="0">
              <a:latin typeface="Kaiti SC" panose="02010600040101010101" pitchFamily="2" charset="-122"/>
              <a:ea typeface="Kaiti SC" panose="02010600040101010101" pitchFamily="2" charset="-122"/>
            </a:endParaRPr>
          </a:p>
          <a:p>
            <a:r>
              <a:rPr kumimoji="1" lang="zh-CN" altLang="en-US" sz="4800" dirty="0">
                <a:latin typeface="Kaiti SC" panose="02010600040101010101" pitchFamily="2" charset="-122"/>
                <a:ea typeface="Kaiti SC" panose="02010600040101010101" pitchFamily="2" charset="-122"/>
              </a:rPr>
              <a:t>宇：</a:t>
            </a:r>
            <a:r>
              <a:rPr kumimoji="1" lang="zh-CN" altLang="en-US" sz="4000" dirty="0">
                <a:latin typeface="Kaiti SC" panose="02010600040101010101" pitchFamily="2" charset="-122"/>
                <a:ea typeface="Kaiti SC" panose="02010600040101010101" pitchFamily="2" charset="-122"/>
              </a:rPr>
              <a:t>宇宙</a:t>
            </a:r>
            <a:endParaRPr lang="zh-CN" altLang="en-US" sz="4800" dirty="0">
              <a:latin typeface="Kaiti SC" panose="02010600040101010101" pitchFamily="2" charset="-122"/>
              <a:ea typeface="Kaiti SC" panose="02010600040101010101" pitchFamily="2" charset="-122"/>
            </a:endParaRPr>
          </a:p>
        </p:txBody>
      </p:sp>
      <p:sp>
        <p:nvSpPr>
          <p:cNvPr id="2" name="文本框 1"/>
          <p:cNvSpPr txBox="1"/>
          <p:nvPr/>
        </p:nvSpPr>
        <p:spPr>
          <a:xfrm>
            <a:off x="705834" y="4345364"/>
            <a:ext cx="6037866" cy="1754326"/>
          </a:xfrm>
          <a:prstGeom prst="rect">
            <a:avLst/>
          </a:prstGeom>
          <a:noFill/>
        </p:spPr>
        <p:txBody>
          <a:bodyPr wrap="square" rtlCol="0">
            <a:spAutoFit/>
          </a:bodyPr>
          <a:lstStyle/>
          <a:p>
            <a:r>
              <a:rPr kumimoji="1" lang="en-US" altLang="zh-CN" sz="3600" dirty="0">
                <a:latin typeface="Kaiti SC" panose="02010600040101010101" pitchFamily="2" charset="-122"/>
                <a:ea typeface="Kaiti SC" panose="02010600040101010101" pitchFamily="2" charset="-122"/>
              </a:rPr>
              <a:t>	</a:t>
            </a:r>
            <a:r>
              <a:rPr kumimoji="1" lang="zh-CN" altLang="en-US" sz="3600" dirty="0">
                <a:latin typeface="Kaiti SC" panose="02010600040101010101" pitchFamily="2" charset="-122"/>
                <a:ea typeface="Kaiti SC" panose="02010600040101010101" pitchFamily="2" charset="-122"/>
              </a:rPr>
              <a:t>起名字也不一定要有寓意，好听</a:t>
            </a:r>
            <a:r>
              <a:rPr kumimoji="1" lang="en-US" altLang="zh-CN" sz="3600" dirty="0">
                <a:latin typeface="Kaiti SC" panose="02010600040101010101" pitchFamily="2" charset="-122"/>
                <a:ea typeface="Kaiti SC" panose="02010600040101010101" pitchFamily="2" charset="-122"/>
              </a:rPr>
              <a:t>(</a:t>
            </a:r>
            <a:r>
              <a:rPr kumimoji="1" lang="zh-CN" altLang="en-US" sz="3600" dirty="0">
                <a:latin typeface="Kaiti SC" panose="02010600040101010101" pitchFamily="2" charset="-122"/>
                <a:ea typeface="Kaiti SC" panose="02010600040101010101" pitchFamily="2" charset="-122"/>
              </a:rPr>
              <a:t>聽</a:t>
            </a:r>
            <a:r>
              <a:rPr kumimoji="1" lang="en-US" altLang="zh-CN" sz="3600" dirty="0">
                <a:latin typeface="Kaiti SC" panose="02010600040101010101" pitchFamily="2" charset="-122"/>
                <a:ea typeface="Kaiti SC" panose="02010600040101010101" pitchFamily="2" charset="-122"/>
              </a:rPr>
              <a:t>)</a:t>
            </a:r>
            <a:r>
              <a:rPr kumimoji="1" lang="zh-CN" altLang="en-US" sz="3600" dirty="0">
                <a:latin typeface="Kaiti SC" panose="02010600040101010101" pitchFamily="2" charset="-122"/>
                <a:ea typeface="Kaiti SC" panose="02010600040101010101" pitchFamily="2" charset="-122"/>
              </a:rPr>
              <a:t>的字并列在一起就是一个好名字。</a:t>
            </a:r>
            <a:endParaRPr kumimoji="1" lang="zh-CN" altLang="en-US" sz="3600" dirty="0">
              <a:latin typeface="Kaiti SC" panose="02010600040101010101" pitchFamily="2" charset="-122"/>
              <a:ea typeface="Kaiti SC" panose="02010600040101010101" pitchFamily="2" charset="-122"/>
            </a:endParaRPr>
          </a:p>
        </p:txBody>
      </p:sp>
      <p:sp>
        <p:nvSpPr>
          <p:cNvPr id="7" name="文本框 6"/>
          <p:cNvSpPr txBox="1"/>
          <p:nvPr/>
        </p:nvSpPr>
        <p:spPr>
          <a:xfrm>
            <a:off x="8815388" y="1069836"/>
            <a:ext cx="2302233" cy="646331"/>
          </a:xfrm>
          <a:prstGeom prst="rect">
            <a:avLst/>
          </a:prstGeom>
          <a:solidFill>
            <a:schemeClr val="bg1">
              <a:lumMod val="85000"/>
              <a:alpha val="60000"/>
            </a:schemeClr>
          </a:solidFill>
          <a:effectLst>
            <a:softEdge rad="63500"/>
          </a:effectLst>
        </p:spPr>
        <p:txBody>
          <a:bodyPr wrap="none" rtlCol="0">
            <a:spAutoFit/>
          </a:bodyPr>
          <a:lstStyle/>
          <a:p>
            <a:r>
              <a:rPr lang="en-GB" altLang="zh-CN" sz="3600" dirty="0" err="1">
                <a:latin typeface="Arial" panose="020B0604020202020204" pitchFamily="34" charset="0"/>
                <a:cs typeface="Arial" panose="020B0604020202020204" pitchFamily="34" charset="0"/>
              </a:rPr>
              <a:t>Lǐ</a:t>
            </a:r>
            <a:r>
              <a:rPr lang="zh-CN" altLang="en-US" sz="3600" dirty="0">
                <a:latin typeface="Arial" panose="020B0604020202020204" pitchFamily="34" charset="0"/>
                <a:cs typeface="Arial" panose="020B0604020202020204" pitchFamily="34" charset="0"/>
              </a:rPr>
              <a:t> </a:t>
            </a:r>
            <a:r>
              <a:rPr lang="en-US" altLang="zh-CN" sz="3600" dirty="0">
                <a:latin typeface="Arial" panose="020B0604020202020204" pitchFamily="34" charset="0"/>
                <a:cs typeface="Arial" panose="020B0604020202020204" pitchFamily="34" charset="0"/>
              </a:rPr>
              <a:t>M</a:t>
            </a:r>
            <a:r>
              <a:rPr lang="en-GB" altLang="zh-CN" sz="3600" dirty="0" err="1">
                <a:latin typeface="Arial" panose="020B0604020202020204" pitchFamily="34" charset="0"/>
                <a:cs typeface="Arial" panose="020B0604020202020204" pitchFamily="34" charset="0"/>
              </a:rPr>
              <a:t>è</a:t>
            </a:r>
            <a:r>
              <a:rPr lang="en-US" altLang="zh-CN" sz="3600" dirty="0" err="1">
                <a:latin typeface="Arial" panose="020B0604020202020204" pitchFamily="34" charset="0"/>
                <a:cs typeface="Arial" panose="020B0604020202020204" pitchFamily="34" charset="0"/>
              </a:rPr>
              <a:t>ngy</a:t>
            </a:r>
            <a:r>
              <a:rPr lang="en-GB" altLang="zh-CN" sz="3600" dirty="0" err="1">
                <a:latin typeface="Arial" panose="020B0604020202020204" pitchFamily="34" charset="0"/>
                <a:cs typeface="Arial" panose="020B0604020202020204" pitchFamily="34" charset="0"/>
              </a:rPr>
              <a:t>ǔ</a:t>
            </a:r>
            <a:endParaRPr kumimoji="1" lang="zh-CN" altLang="en-US" sz="3600" dirty="0">
              <a:latin typeface="Arial" panose="020B0604020202020204" pitchFamily="34" charset="0"/>
              <a:cs typeface="Arial" panose="020B0604020202020204" pitchFamily="34" charset="0"/>
            </a:endParaRPr>
          </a:p>
        </p:txBody>
      </p:sp>
      <p:sp>
        <p:nvSpPr>
          <p:cNvPr id="8" name="矩形 7"/>
          <p:cNvSpPr/>
          <p:nvPr/>
        </p:nvSpPr>
        <p:spPr>
          <a:xfrm>
            <a:off x="8994923" y="2391905"/>
            <a:ext cx="2047355" cy="830997"/>
          </a:xfrm>
          <a:prstGeom prst="rect">
            <a:avLst/>
          </a:prstGeom>
          <a:solidFill>
            <a:schemeClr val="bg1">
              <a:lumMod val="85000"/>
              <a:alpha val="60000"/>
            </a:schemeClr>
          </a:solidFill>
          <a:effectLst>
            <a:softEdge rad="63500"/>
          </a:effectLst>
        </p:spPr>
        <p:txBody>
          <a:bodyPr wrap="none">
            <a:spAutoFit/>
          </a:bodyPr>
          <a:lstStyle/>
          <a:p>
            <a:r>
              <a:rPr lang="en-US" altLang="zh-CN" sz="2400" dirty="0">
                <a:latin typeface="Times New Roman" panose="02020603050405020304" pitchFamily="18" charset="0"/>
                <a:cs typeface="Times New Roman" panose="02020603050405020304" pitchFamily="18" charset="0"/>
              </a:rPr>
              <a:t>M</a:t>
            </a:r>
            <a:r>
              <a:rPr lang="en-GB" altLang="zh-CN" sz="2400" dirty="0" err="1">
                <a:latin typeface="Times New Roman" panose="02020603050405020304" pitchFamily="18" charset="0"/>
                <a:cs typeface="Times New Roman" panose="02020603050405020304" pitchFamily="18" charset="0"/>
              </a:rPr>
              <a:t>è</a:t>
            </a:r>
            <a:r>
              <a:rPr lang="en-US" altLang="zh-CN" sz="2400" dirty="0">
                <a:latin typeface="Times New Roman" panose="02020603050405020304" pitchFamily="18" charset="0"/>
                <a:cs typeface="Times New Roman" panose="02020603050405020304" pitchFamily="18" charset="0"/>
              </a:rPr>
              <a:t>ng</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Dream</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y</a:t>
            </a:r>
            <a:r>
              <a:rPr lang="en-GB" altLang="zh-CN" sz="2400" dirty="0" err="1">
                <a:latin typeface="Times New Roman" panose="02020603050405020304" pitchFamily="18" charset="0"/>
                <a:cs typeface="Times New Roman" panose="02020603050405020304" pitchFamily="18" charset="0"/>
              </a:rPr>
              <a:t>ǔ</a:t>
            </a:r>
            <a:r>
              <a:rPr kumimoji="1" lang="en-US" altLang="zh-CN" sz="2400" dirty="0">
                <a:latin typeface="Times New Roman" panose="02020603050405020304" pitchFamily="18" charset="0"/>
                <a:cs typeface="Times New Roman" panose="02020603050405020304" pitchFamily="18" charset="0"/>
              </a:rPr>
              <a:t>: Universe</a:t>
            </a:r>
            <a:endParaRPr kumimoji="1" lang="en-US" altLang="zh-CN" sz="2400" dirty="0">
              <a:latin typeface="Times New Roman" panose="02020603050405020304" pitchFamily="18" charset="0"/>
              <a:cs typeface="Times New Roman" panose="02020603050405020304" pitchFamily="18" charset="0"/>
            </a:endParaRPr>
          </a:p>
        </p:txBody>
      </p:sp>
      <p:sp>
        <p:nvSpPr>
          <p:cNvPr id="9" name="矩形 8"/>
          <p:cNvSpPr/>
          <p:nvPr/>
        </p:nvSpPr>
        <p:spPr>
          <a:xfrm>
            <a:off x="8315964" y="4322682"/>
            <a:ext cx="3575191" cy="1569660"/>
          </a:xfrm>
          <a:prstGeom prst="rect">
            <a:avLst/>
          </a:prstGeom>
          <a:solidFill>
            <a:schemeClr val="bg1">
              <a:lumMod val="85000"/>
              <a:alpha val="60000"/>
            </a:schemeClr>
          </a:solidFill>
          <a:effectLst>
            <a:softEdge rad="63500"/>
          </a:effectLst>
        </p:spPr>
        <p:txBody>
          <a:bodyPr wrap="square">
            <a:spAutoFit/>
          </a:bodyPr>
          <a:lstStyle/>
          <a:p>
            <a:r>
              <a:rPr kumimoji="1" lang="en-US" altLang="zh-CN" sz="2400" dirty="0">
                <a:latin typeface="Times New Roman" panose="02020603050405020304" pitchFamily="18" charset="0"/>
                <a:cs typeface="Times New Roman" panose="02020603050405020304" pitchFamily="18" charset="0"/>
              </a:rPr>
              <a:t>It is not necessary to have a moral meaning of a name.</a:t>
            </a:r>
            <a:r>
              <a:rPr lang="en-GB" altLang="zh-CN" sz="2400" dirty="0">
                <a:latin typeface="Times New Roman" panose="02020603050405020304" pitchFamily="18" charset="0"/>
                <a:cs typeface="Times New Roman" panose="02020603050405020304" pitchFamily="18" charset="0"/>
              </a:rPr>
              <a:t> A series of pleasant words </a:t>
            </a:r>
            <a:r>
              <a:rPr lang="en-US" altLang="zh-CN" sz="2400" dirty="0">
                <a:latin typeface="Times New Roman" panose="02020603050405020304" pitchFamily="18" charset="0"/>
                <a:cs typeface="Times New Roman" panose="02020603050405020304" pitchFamily="18" charset="0"/>
              </a:rPr>
              <a:t>can</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be</a:t>
            </a:r>
            <a:r>
              <a:rPr lang="en-GB" altLang="zh-CN" sz="2400" dirty="0">
                <a:latin typeface="Times New Roman" panose="02020603050405020304" pitchFamily="18" charset="0"/>
                <a:cs typeface="Times New Roman" panose="02020603050405020304" pitchFamily="18" charset="0"/>
              </a:rPr>
              <a:t> a nice name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as</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well</a:t>
            </a:r>
            <a:r>
              <a:rPr lang="en-GB"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10" name="矩形 9"/>
          <p:cNvSpPr/>
          <p:nvPr/>
        </p:nvSpPr>
        <p:spPr>
          <a:xfrm>
            <a:off x="6933524" y="0"/>
            <a:ext cx="1152880" cy="584775"/>
          </a:xfrm>
          <a:prstGeom prst="rect">
            <a:avLst/>
          </a:prstGeom>
        </p:spPr>
        <p:txBody>
          <a:bodyPr wrap="none">
            <a:spAutoFit/>
          </a:bodyPr>
          <a:lstStyle/>
          <a:p>
            <a:r>
              <a:rPr kumimoji="1" lang="zh-CN" altLang="en-US" sz="3200" dirty="0">
                <a:latin typeface="Hiragino Sans GB W3" panose="020B0300000000000000" pitchFamily="34" charset="-128"/>
                <a:ea typeface="Hiragino Sans GB W3" panose="020B0300000000000000" pitchFamily="34" charset="-128"/>
              </a:rPr>
              <a:t>梦</a:t>
            </a:r>
            <a:r>
              <a:rPr kumimoji="1" lang="en-US" altLang="zh-CN" sz="3200" dirty="0">
                <a:latin typeface="Hiragino Sans GB W3" panose="020B0300000000000000" pitchFamily="34" charset="-128"/>
                <a:ea typeface="Hiragino Sans GB W3" panose="020B0300000000000000" pitchFamily="34" charset="-128"/>
              </a:rPr>
              <a:t>-</a:t>
            </a:r>
            <a:r>
              <a:rPr kumimoji="1" lang="zh-CN" altLang="en-US" sz="3200" dirty="0">
                <a:latin typeface="Hiragino Sans GB W3" panose="020B0300000000000000" pitchFamily="34" charset="-128"/>
                <a:ea typeface="Hiragino Sans GB W3" panose="020B0300000000000000" pitchFamily="34" charset="-128"/>
              </a:rPr>
              <a:t>夢</a:t>
            </a:r>
            <a:endParaRPr kumimoji="1" lang="en-US" altLang="zh-CN" sz="3200" dirty="0">
              <a:latin typeface="Hiragino Sans GB W3" panose="020B0300000000000000" pitchFamily="34" charset="-128"/>
              <a:ea typeface="Hiragino Sans GB W3" panose="020B0300000000000000" pitchFamily="34" charset="-128"/>
            </a:endParaRPr>
          </a:p>
        </p:txBody>
      </p:sp>
    </p:spTree>
  </p:cSld>
  <p:clrMapOvr>
    <a:masterClrMapping/>
  </p:clrMapOvr>
</p:sld>
</file>

<file path=ppt/theme/theme1.xml><?xml version="1.0" encoding="utf-8"?>
<a:theme xmlns:a="http://schemas.openxmlformats.org/drawingml/2006/main" name="丝状">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丝状</Template>
  <TotalTime>0</TotalTime>
  <Words>4305</Words>
  <Application>WPS 演示</Application>
  <PresentationFormat>宽屏</PresentationFormat>
  <Paragraphs>233</Paragraphs>
  <Slides>20</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20</vt:i4>
      </vt:variant>
    </vt:vector>
  </HeadingPairs>
  <TitlesOfParts>
    <vt:vector size="41" baseType="lpstr">
      <vt:lpstr>Arial</vt:lpstr>
      <vt:lpstr>宋体</vt:lpstr>
      <vt:lpstr>Wingdings</vt:lpstr>
      <vt:lpstr>Wingdings 3</vt:lpstr>
      <vt:lpstr>Arial</vt:lpstr>
      <vt:lpstr>Libian SC</vt:lpstr>
      <vt:lpstr>Kaiti SC</vt:lpstr>
      <vt:lpstr>Hiragino Sans GB W3</vt:lpstr>
      <vt:lpstr>Times New Roman</vt:lpstr>
      <vt:lpstr>Helvetica Neue</vt:lpstr>
      <vt:lpstr>Baoli SC</vt:lpstr>
      <vt:lpstr>Century Gothic</vt:lpstr>
      <vt:lpstr>Segoe Print</vt:lpstr>
      <vt:lpstr>微软雅黑</vt:lpstr>
      <vt:lpstr>Arial Unicode MS</vt:lpstr>
      <vt:lpstr>幼圆</vt:lpstr>
      <vt:lpstr>Symbol</vt:lpstr>
      <vt:lpstr>Calibri</vt:lpstr>
      <vt:lpstr>Yu Gothic UI Light</vt:lpstr>
      <vt:lpstr>PT Sans Narrow</vt:lpstr>
      <vt:lpstr>丝状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普通话沙龙</dc:title>
  <dc:creator>LIANG Yuyan</dc:creator>
  <cp:lastModifiedBy>Kousaka</cp:lastModifiedBy>
  <cp:revision>16</cp:revision>
  <dcterms:created xsi:type="dcterms:W3CDTF">2018-09-06T05:10:00Z</dcterms:created>
  <dcterms:modified xsi:type="dcterms:W3CDTF">2018-09-06T17:16:40Z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2052-11.1.0.7764</vt:lpwstr>
  </property>
</Properties>
</file>