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Arial Black"/>
      <p:regular r:id="rId20"/>
    </p:embeddedFont>
    <p:embeddedFont>
      <p:font typeface="Rokkitt ExtraBold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kkittExtraBo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标题幻灯片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62000" sy="89000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17550" sy="89000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Shape 18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Shape 1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-1270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Shape 21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SzPts val="7200"/>
              <a:buFont typeface="Arial Black"/>
              <a:buNone/>
              <a:defRPr b="0" i="0" sz="72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87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i="0" lang="zh-CN" sz="2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标题和竖排文本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4800"/>
              <a:buFont typeface="Arial Black"/>
              <a:buNone/>
              <a:defRPr b="0" i="0" sz="48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22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22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22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22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竖排标题和文本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4800"/>
              <a:buFont typeface="Arial Black"/>
              <a:buNone/>
              <a:defRPr b="0" i="0" sz="48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22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22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22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22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secHead">
  <p:cSld name="节标题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buSzPts val="7200"/>
              <a:buFont typeface="Arial Black"/>
              <a:buNone/>
              <a:defRPr b="0" i="0" sz="72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2" name="Shape 32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33" name="Shape 33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0" sx="85000" ty="0" sy="85000"/>
            </a:blipFill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-1270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cap="flat" cmpd="sng" w="254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Shape 35"/>
          <p:cNvSpPr txBox="1"/>
          <p:nvPr>
            <p:ph idx="12" type="sldNum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i="0" lang="zh-CN" sz="2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objTx">
  <p:cSld name="内容与标题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3200"/>
              <a:buFont typeface="Arial Black"/>
              <a:buNone/>
              <a:defRPr b="0" i="0" sz="32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0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8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3" name="Shape 4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Shape 4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-1270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Shape 4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空白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标题和内容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4800"/>
              <a:buFont typeface="Arial Black"/>
              <a:buNone/>
              <a:defRPr b="0" i="0" sz="48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22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22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22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22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两项内容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4800"/>
              <a:buFont typeface="Arial Black"/>
              <a:buNone/>
              <a:defRPr b="0" i="0" sz="48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1444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1445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445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1445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1444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1445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1445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1445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比较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rgbClr val="689C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22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22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22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22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rgbClr val="689C9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22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22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22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22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4800"/>
              <a:buFont typeface="Arial Black"/>
              <a:buNone/>
              <a:defRPr b="0" i="0" sz="48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仅标题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4800"/>
              <a:buFont typeface="Arial Black"/>
              <a:buNone/>
              <a:defRPr b="0" i="0" sz="48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图片与标题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algn="ctr" flip="xy" tx="0" sx="92000" ty="-704850" sy="89000"/>
          </a:blip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3200"/>
              <a:buFont typeface="Arial Black"/>
              <a:buNone/>
              <a:defRPr b="0" i="0" sz="32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1" name="Shape 81"/>
          <p:cNvSpPr/>
          <p:nvPr>
            <p:ph idx="2" type="pic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DD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272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238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7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1000"/>
              </a:spcBef>
              <a:buClr>
                <a:srgbClr val="689C9B"/>
              </a:buClr>
              <a:buSzPts val="1190"/>
              <a:buFont typeface="Noto Sans Symbols"/>
              <a:buNone/>
              <a:defRPr b="0" i="0" sz="1400" u="none" cap="none" strike="noStrike">
                <a:solidFill>
                  <a:srgbClr val="44696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0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85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765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4" name="Shape 8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Shape 8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-1270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Shape 87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lang="zh-CN"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SzPts val="4800"/>
              <a:buFont typeface="Arial Black"/>
              <a:buNone/>
              <a:defRPr b="0" i="0" sz="4800" u="none" cap="none" strike="noStrike"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74929" lvl="0" marL="182880" marR="0" rtl="0" algn="l">
              <a:lnSpc>
                <a:spcPct val="90000"/>
              </a:lnSpc>
              <a:spcBef>
                <a:spcPts val="1200"/>
              </a:spcBef>
              <a:buClr>
                <a:srgbClr val="689C9B"/>
              </a:buClr>
              <a:buSzPts val="17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4572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53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96519" lvl="2" marL="73152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96519" lvl="3" marL="100583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6519" lvl="4" marL="128016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42239" lvl="5" marL="16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42239" lvl="6" marL="1899999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42239" lvl="7" marL="22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42239" lvl="8" marL="2500000" marR="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689C9B"/>
              </a:buClr>
              <a:buSzPts val="136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" name="Shape 10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Shape 11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">
                <a:alphaModFix/>
              </a:blip>
              <a:tile algn="tl" flip="none" tx="50800" sx="85000" ty="0" sy="85000"/>
            </a:blipFill>
            <a:ln>
              <a:noFill/>
            </a:ln>
          </p:spPr>
          <p:txBody>
            <a:bodyPr anchorCtr="0" anchor="ctr" bIns="0" lIns="0" rIns="0" wrap="square" tIns="0">
              <a:noAutofit/>
            </a:bodyPr>
            <a:lstStyle/>
            <a:p>
              <a:pPr indent="-1270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FFFFFF"/>
                </a:solidFill>
                <a:latin typeface="Rokkitt ExtraBold"/>
                <a:ea typeface="Rokkitt ExtraBold"/>
                <a:cs typeface="Rokkitt ExtraBold"/>
                <a:sym typeface="Rokkitt ExtraBold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cap="flat" cmpd="sng" w="1270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-1143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Shape 13"/>
          <p:cNvSpPr txBox="1"/>
          <p:nvPr>
            <p:ph idx="12" type="sldNum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0" i="0" lang="zh-CN" sz="14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8.jpg"/><Relationship Id="rId7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457200" lvl="0" marL="0" marR="0" rtl="0" algn="l">
              <a:lnSpc>
                <a:spcPct val="80000"/>
              </a:lnSpc>
              <a:spcBef>
                <a:spcPts val="0"/>
              </a:spcBef>
              <a:buSzPts val="7200"/>
              <a:buFont typeface="Arial"/>
              <a:buNone/>
            </a:pPr>
            <a:r>
              <a:rPr b="0" i="0" lang="zh-CN" sz="7200" u="none" cap="none" strike="noStrike">
                <a:latin typeface="Arial"/>
                <a:ea typeface="Arial"/>
                <a:cs typeface="Arial"/>
                <a:sym typeface="Arial"/>
              </a:rPr>
              <a:t>普通话沙龙</a:t>
            </a:r>
            <a:br>
              <a:rPr b="0" i="0" lang="zh-CN" sz="7200" u="none" cap="none" strike="noStrike">
                <a:latin typeface="Arial"/>
                <a:ea typeface="Arial"/>
                <a:cs typeface="Arial"/>
                <a:sym typeface="Arial"/>
              </a:rPr>
            </a:br>
            <a:br>
              <a:rPr b="0" i="0" lang="zh-CN" sz="72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zh-CN" sz="7200" u="none" cap="none" strike="noStrike">
                <a:latin typeface="Arial"/>
                <a:ea typeface="Arial"/>
                <a:cs typeface="Arial"/>
                <a:sym typeface="Arial"/>
              </a:rPr>
              <a:t>世界与旅行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135618" y="4468031"/>
            <a:ext cx="6248400" cy="1460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</a:pP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主持：謝心怡Carrie    姚妍冰Abby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764" y="368710"/>
            <a:ext cx="10176358" cy="5733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g (1).jpg" id="171" name="Shape 171"/>
          <p:cNvPicPr preferRelativeResize="0"/>
          <p:nvPr/>
        </p:nvPicPr>
        <p:blipFill rotWithShape="1">
          <a:blip r:embed="rId3">
            <a:alphaModFix/>
          </a:blip>
          <a:srcRect b="0" l="0" r="24291" t="0"/>
          <a:stretch/>
        </p:blipFill>
        <p:spPr>
          <a:xfrm>
            <a:off x="4542503" y="0"/>
            <a:ext cx="764949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=761743782,2539062976&amp;fm=27&amp;gp=0.jpg" id="172" name="Shape 1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1"/>
            <a:ext cx="4542503" cy="6808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-03-28 113125.jpg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977732" y="1149642"/>
            <a:ext cx="968824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1396" lvl="0" marL="0" marR="0" rtl="0" algn="l">
              <a:lnSpc>
                <a:spcPct val="90534"/>
              </a:lnSpc>
              <a:spcBef>
                <a:spcPts val="0"/>
              </a:spcBef>
              <a:buSzPts val="3959"/>
              <a:buFont typeface="Arial Black"/>
              <a:buNone/>
            </a:pPr>
            <a:r>
              <a:rPr b="0" i="0" lang="zh-CN" sz="3959" u="none" cap="none" strike="noStrike">
                <a:latin typeface="Arial Black"/>
                <a:ea typeface="Arial Black"/>
                <a:cs typeface="Arial Black"/>
                <a:sym typeface="Arial Black"/>
              </a:rPr>
              <a:t>游戏环节</a:t>
            </a:r>
            <a:br>
              <a:rPr b="0" i="0" lang="zh-CN" sz="3959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3959" u="none" cap="none" strike="noStrike">
                <a:latin typeface="Arial Black"/>
                <a:ea typeface="Arial Black"/>
                <a:cs typeface="Arial Black"/>
                <a:sym typeface="Arial Black"/>
              </a:rPr>
              <a:t>你說我猜：通過描述者的描述，猜這是哪個城市/國家/旅遊景點，描述者不能提到該城市/國家/旅遊景點的任何一個字</a:t>
            </a:r>
            <a:br>
              <a:rPr b="0" i="0" lang="zh-CN" sz="486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0" i="0" lang="zh-CN" sz="486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3959" u="none" cap="none" strike="noStrike">
                <a:latin typeface="Arial Black"/>
                <a:ea typeface="Arial Black"/>
                <a:cs typeface="Arial Black"/>
                <a:sym typeface="Arial Black"/>
              </a:rPr>
              <a:t>你说我猜：通过描述者的描述猜这是哪个城市／国家／旅游景点，描述者不能提到该城市／国家／旅游景点名的任何一个字</a:t>
            </a:r>
            <a:br>
              <a:rPr b="0" i="0" lang="zh-CN" sz="3959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</a:p>
        </p:txBody>
      </p:sp>
      <p:sp>
        <p:nvSpPr>
          <p:cNvPr id="183" name="Shape 183"/>
          <p:cNvSpPr txBox="1"/>
          <p:nvPr/>
        </p:nvSpPr>
        <p:spPr>
          <a:xfrm>
            <a:off x="1212575" y="2570016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1" lang="zh-CN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2051474" y="1060405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l">
              <a:lnSpc>
                <a:spcPct val="80000"/>
              </a:lnSpc>
              <a:spcBef>
                <a:spcPts val="0"/>
              </a:spcBef>
              <a:buSzPts val="4000"/>
              <a:buFont typeface="Arial Black"/>
              <a:buNone/>
            </a:pPr>
            <a:r>
              <a:rPr b="0" i="0" lang="zh-CN" sz="4000" u="none" cap="none" strike="noStrike">
                <a:latin typeface="Arial Black"/>
                <a:ea typeface="Arial Black"/>
                <a:cs typeface="Arial Black"/>
                <a:sym typeface="Arial Black"/>
              </a:rPr>
              <a:t>比赛规则：</a:t>
            </a:r>
            <a:br>
              <a:rPr b="0" i="0" lang="zh-CN" sz="400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4000" u="none" cap="none" strike="noStrike">
                <a:latin typeface="Arial Black"/>
                <a:ea typeface="Arial Black"/>
                <a:cs typeface="Arial Black"/>
                <a:sym typeface="Arial Black"/>
              </a:rPr>
              <a:t>將所有人分成兩組進行比賽，主持人給出一個國家，兩分鐘內，小組成員輪流說出該國家的任何城市或者相關的旅遊景點，說得更多的一組獲勝。</a:t>
            </a:r>
            <a:br>
              <a:rPr b="0" i="0" lang="zh-CN" sz="400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0" i="0" lang="zh-CN" sz="400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4000" u="none" cap="none" strike="noStrike">
                <a:latin typeface="Arial Black"/>
                <a:ea typeface="Arial Black"/>
                <a:cs typeface="Arial Black"/>
                <a:sym typeface="Arial Black"/>
              </a:rPr>
              <a:t>将所有人分成两组进行比赛，主持人给出一个国家，两分钟内，小组成员轮流说出该国家的任何城市或者相关的旅游景点，说得更多的一组获胜。</a:t>
            </a:r>
          </a:p>
        </p:txBody>
      </p:sp>
      <p:sp>
        <p:nvSpPr>
          <p:cNvPr id="189" name="Shape 189"/>
          <p:cNvSpPr txBox="1"/>
          <p:nvPr/>
        </p:nvSpPr>
        <p:spPr>
          <a:xfrm flipH="1">
            <a:off x="1232451" y="2506438"/>
            <a:ext cx="4810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1" lang="zh-CN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ctrTitle"/>
          </p:nvPr>
        </p:nvSpPr>
        <p:spPr>
          <a:xfrm>
            <a:off x="1184292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457200" lvl="0" marL="0" marR="0" rtl="0" algn="ctr">
              <a:lnSpc>
                <a:spcPct val="80000"/>
              </a:lnSpc>
              <a:spcBef>
                <a:spcPts val="0"/>
              </a:spcBef>
              <a:buSzPts val="7200"/>
              <a:buFont typeface="Arial Black"/>
              <a:buNone/>
            </a:pPr>
            <a:r>
              <a:rPr b="0" i="0" lang="zh-CN" sz="7200" u="none" cap="none" strike="noStrike">
                <a:latin typeface="Arial Black"/>
                <a:ea typeface="Arial Black"/>
                <a:cs typeface="Arial Black"/>
                <a:sym typeface="Arial Black"/>
              </a:rPr>
              <a:t>謝謝/谢谢！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959371" y="6161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2077286" y="119921"/>
            <a:ext cx="9281160" cy="4385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buSzPts val="3200"/>
              <a:buFont typeface="Arial Black"/>
              <a:buNone/>
            </a:pPr>
            <a:r>
              <a:rPr b="0" i="0" lang="zh-CN" sz="3200" u="none" cap="none" strike="noStrike">
                <a:latin typeface="Arial Black"/>
                <a:ea typeface="Arial Black"/>
                <a:cs typeface="Arial Black"/>
                <a:sym typeface="Arial Black"/>
              </a:rPr>
              <a:t>旅行的意義</a:t>
            </a:r>
            <a:r>
              <a:rPr b="0" i="0" lang="zh-CN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br>
              <a:rPr b="0" i="0" lang="zh-CN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r>
              <a:rPr b="0" i="0" lang="zh-CN" sz="3200" u="none" cap="none" strike="noStrike">
                <a:latin typeface="Arial Black"/>
                <a:ea typeface="Arial Black"/>
                <a:cs typeface="Arial Black"/>
                <a:sym typeface="Arial Black"/>
              </a:rPr>
              <a:t>有時候，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驀然</a:t>
            </a:r>
            <a:r>
              <a:rPr b="0" i="0" lang="zh-CN" sz="3200" u="none" cap="none" strike="noStrike">
                <a:latin typeface="Arial Black"/>
                <a:ea typeface="Arial Black"/>
                <a:cs typeface="Arial Black"/>
                <a:sym typeface="Arial Black"/>
              </a:rPr>
              <a:t>之間，就是想開始一段簡單的旅行，不用多遠，也不用多久。一個人，一個包，一條路，一段旅程，一種心情，沒有任何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束縛</a:t>
            </a:r>
            <a:r>
              <a:rPr b="0" i="0" lang="zh-CN" sz="3200" u="none" cap="none" strike="noStrike">
                <a:latin typeface="Arial Black"/>
                <a:ea typeface="Arial Black"/>
                <a:cs typeface="Arial Black"/>
                <a:sym typeface="Arial Black"/>
              </a:rPr>
              <a:t>，亦沒有絲毫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羈絆</a:t>
            </a:r>
            <a:r>
              <a:rPr b="0" i="0" lang="zh-CN" sz="3200" u="none" cap="none" strike="noStrike">
                <a:latin typeface="Arial Black"/>
                <a:ea typeface="Arial Black"/>
                <a:cs typeface="Arial Black"/>
                <a:sym typeface="Arial Black"/>
              </a:rPr>
              <a:t>。</a:t>
            </a:r>
            <a:br>
              <a:rPr b="0" i="0" lang="zh-CN" sz="320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r>
              <a:rPr b="0" i="0" lang="zh-CN" sz="3200" u="none" cap="none" strike="noStrike">
                <a:latin typeface="Arial Black"/>
                <a:ea typeface="Arial Black"/>
                <a:cs typeface="Arial Black"/>
                <a:sym typeface="Arial Black"/>
              </a:rPr>
              <a:t>也許旅行的意義並不在於你在沿途中看了多少風景，也不在於你是否到達了預期的目的地，而是在於你旅行中的那種心境的變化和豐富的經歷。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0" y="4970206"/>
            <a:ext cx="12192000" cy="1887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64465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90"/>
              <a:buFont typeface="Arial Black"/>
              <a:buNone/>
            </a:pPr>
            <a:r>
              <a:rPr b="0" i="0" lang="zh-CN" sz="2590" u="none" cap="none" strike="noStrike">
                <a:latin typeface="Arial Black"/>
                <a:ea typeface="Arial Black"/>
                <a:cs typeface="Arial Black"/>
                <a:sym typeface="Arial Black"/>
              </a:rPr>
              <a:t>旅行的意义</a:t>
            </a:r>
            <a:r>
              <a:rPr b="0" i="0" lang="zh-CN" sz="259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</a:t>
            </a:r>
            <a:br>
              <a:rPr b="0" i="0" lang="zh-CN" sz="259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259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r>
              <a:rPr b="0" i="0" lang="zh-CN" sz="2590" u="none" cap="none" strike="noStrike">
                <a:latin typeface="Arial Black"/>
                <a:ea typeface="Arial Black"/>
                <a:cs typeface="Arial Black"/>
                <a:sym typeface="Arial Black"/>
              </a:rPr>
              <a:t>有时候，</a:t>
            </a:r>
            <a:r>
              <a:rPr b="0" i="0" lang="zh-CN" sz="259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蓦然</a:t>
            </a:r>
            <a:r>
              <a:rPr b="0" i="0" lang="zh-CN" sz="2590" u="none" cap="none" strike="noStrike">
                <a:latin typeface="Arial Black"/>
                <a:ea typeface="Arial Black"/>
                <a:cs typeface="Arial Black"/>
                <a:sym typeface="Arial Black"/>
              </a:rPr>
              <a:t>之间，就是想开始一段简单的旅行，不用多远，也不用多久。一个人，一个包，一条路，一段旅程，一种心情，没有任何</a:t>
            </a:r>
            <a:r>
              <a:rPr b="0" i="0" lang="zh-CN" sz="259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束缚</a:t>
            </a:r>
            <a:r>
              <a:rPr b="0" i="0" lang="zh-CN" sz="2590" u="none" cap="none" strike="noStrike">
                <a:latin typeface="Arial Black"/>
                <a:ea typeface="Arial Black"/>
                <a:cs typeface="Arial Black"/>
                <a:sym typeface="Arial Black"/>
              </a:rPr>
              <a:t>，亦没有丝毫</a:t>
            </a:r>
            <a:r>
              <a:rPr b="0" i="0" lang="zh-CN" sz="259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羁绊</a:t>
            </a:r>
            <a:r>
              <a:rPr b="0" i="0" lang="zh-CN" sz="2590" u="none" cap="none" strike="noStrike">
                <a:latin typeface="Arial Black"/>
                <a:ea typeface="Arial Black"/>
                <a:cs typeface="Arial Black"/>
                <a:sym typeface="Arial Black"/>
              </a:rPr>
              <a:t>。</a:t>
            </a:r>
            <a:br>
              <a:rPr b="0" i="0" lang="zh-CN" sz="259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259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r>
              <a:rPr b="0" i="0" lang="zh-CN" sz="2590" u="none" cap="none" strike="noStrike">
                <a:latin typeface="Arial Black"/>
                <a:ea typeface="Arial Black"/>
                <a:cs typeface="Arial Black"/>
                <a:sym typeface="Arial Black"/>
              </a:rPr>
              <a:t>也许旅行的意义并不在于你在沿途中看了多少风景，也不在于你是否到达了预期的目的地，而是在于你旅行中的那种心境的变化和丰富的经历。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655570" y="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54000" lvl="0" marL="0" marR="0" rtl="0" algn="ctr">
              <a:lnSpc>
                <a:spcPct val="90000"/>
              </a:lnSpc>
              <a:spcBef>
                <a:spcPts val="0"/>
              </a:spcBef>
              <a:buSzPts val="4000"/>
              <a:buFont typeface="Arial Black"/>
              <a:buNone/>
            </a:pPr>
            <a:r>
              <a:rPr b="0" i="0" lang="zh-CN" sz="4000" u="none" cap="none" strike="noStrike">
                <a:latin typeface="Arial Black"/>
                <a:ea typeface="Arial Black"/>
                <a:cs typeface="Arial Black"/>
                <a:sym typeface="Arial Black"/>
              </a:rPr>
              <a:t>自由讨论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19541" y="3310768"/>
            <a:ext cx="3872459" cy="3547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45830" y="886115"/>
            <a:ext cx="7533041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lang="zh-CN" sz="3200">
                <a:latin typeface="Arial"/>
                <a:ea typeface="Arial"/>
                <a:cs typeface="Arial"/>
                <a:sym typeface="Arial"/>
              </a:rPr>
              <a:t>     請與你身邊的小夥伴一起分享一次最讓你難忘的旅行，說明時間、地點以及令你難忘的原因。可以是旅行中發生的有趣、窘迫或者感人的故事。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zh-C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zh-CN" sz="3200">
                <a:latin typeface="Arial Black"/>
                <a:ea typeface="Arial Black"/>
                <a:cs typeface="Arial Black"/>
                <a:sym typeface="Arial Black"/>
              </a:rPr>
              <a:t>请与你身边的小伙伴一起分享一次最让你难忘的旅行，说明时间、地点以及令你难忘的原因。可以是旅行中发生的有趣、窘迫或者感人的故事。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32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0" y="4999702"/>
            <a:ext cx="12192000" cy="18582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l">
              <a:lnSpc>
                <a:spcPct val="80000"/>
              </a:lnSpc>
              <a:spcBef>
                <a:spcPts val="0"/>
              </a:spcBef>
              <a:buSzPts val="3200"/>
              <a:buFont typeface="Arial"/>
              <a:buNone/>
            </a:pPr>
            <a:r>
              <a:rPr b="0" i="0" lang="zh-CN" sz="3200" u="none" cap="none" strike="noStrike">
                <a:latin typeface="Arial"/>
                <a:ea typeface="Arial"/>
                <a:cs typeface="Arial"/>
                <a:sym typeface="Arial"/>
              </a:rPr>
              <a:t>    阿拉善盟是内蒙古自治区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所辖盟</a:t>
            </a:r>
            <a:r>
              <a:rPr b="0" i="0" lang="zh-CN" sz="3200" u="none" cap="none" strike="noStrike">
                <a:latin typeface="Arial"/>
                <a:ea typeface="Arial"/>
                <a:cs typeface="Arial"/>
                <a:sym typeface="Arial"/>
              </a:rPr>
              <a:t>，位于内蒙古自治区最西部。东与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巴彦淖尔市</a:t>
            </a:r>
            <a:r>
              <a:rPr b="0" i="0" lang="zh-CN" sz="3200" u="none" cap="none" strike="noStrike">
                <a:latin typeface="Arial"/>
                <a:ea typeface="Arial"/>
                <a:cs typeface="Arial"/>
                <a:sym typeface="Arial"/>
              </a:rPr>
              <a:t>、乌海市、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鄂尔多斯市</a:t>
            </a:r>
            <a:r>
              <a:rPr b="0" i="0" lang="zh-CN" sz="3200" u="none" cap="none" strike="noStrike">
                <a:latin typeface="Arial"/>
                <a:ea typeface="Arial"/>
                <a:cs typeface="Arial"/>
                <a:sym typeface="Arial"/>
              </a:rPr>
              <a:t>相连，南与宁夏回族自治区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毗邻</a:t>
            </a:r>
            <a:r>
              <a:rPr b="0" i="0" lang="zh-CN" sz="3200" u="none" cap="none" strike="noStrike">
                <a:latin typeface="Arial"/>
                <a:ea typeface="Arial"/>
                <a:cs typeface="Arial"/>
                <a:sym typeface="Arial"/>
              </a:rPr>
              <a:t>，西与甘肃省</a:t>
            </a:r>
            <a:r>
              <a:rPr b="0" i="0" lang="zh-CN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接壤</a:t>
            </a:r>
            <a:r>
              <a:rPr b="0" i="0" lang="zh-CN" sz="3200" u="none" cap="none" strike="noStrike">
                <a:latin typeface="Arial"/>
                <a:ea typeface="Arial"/>
                <a:cs typeface="Arial"/>
                <a:sym typeface="Arial"/>
              </a:rPr>
              <a:t>，北与蒙古国交界。有蒙古族、汉族、回族、藏族等28个民族。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167128" y="648929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rPr b="0" i="0" lang="zh-CN" sz="4000" u="none" cap="none" strike="noStrike">
                <a:latin typeface="Arial"/>
                <a:ea typeface="Arial"/>
                <a:cs typeface="Arial"/>
                <a:sym typeface="Arial"/>
              </a:rPr>
              <a:t>    阿拉善盟是內蒙古自治區</a:t>
            </a:r>
            <a:r>
              <a:rPr b="0" i="0" lang="zh-CN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所轄盟</a:t>
            </a:r>
            <a:r>
              <a:rPr b="0" i="0" lang="zh-CN" sz="4000" u="none" cap="none" strike="noStrike">
                <a:latin typeface="Arial"/>
                <a:ea typeface="Arial"/>
                <a:cs typeface="Arial"/>
                <a:sym typeface="Arial"/>
              </a:rPr>
              <a:t>，位於內蒙古自治區最西部。東與</a:t>
            </a:r>
            <a:r>
              <a:rPr b="0" i="0" lang="zh-CN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巴彥淖爾市</a:t>
            </a:r>
            <a:r>
              <a:rPr b="0" i="0" lang="zh-CN" sz="4000" u="none" cap="none" strike="noStrike">
                <a:latin typeface="Arial"/>
                <a:ea typeface="Arial"/>
                <a:cs typeface="Arial"/>
                <a:sym typeface="Arial"/>
              </a:rPr>
              <a:t>、烏海市、</a:t>
            </a:r>
            <a:r>
              <a:rPr b="0" i="0" lang="zh-CN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鄂爾多斯市</a:t>
            </a:r>
            <a:r>
              <a:rPr b="0" i="0" lang="zh-CN" sz="4000" u="none" cap="none" strike="noStrike">
                <a:latin typeface="Arial"/>
                <a:ea typeface="Arial"/>
                <a:cs typeface="Arial"/>
                <a:sym typeface="Arial"/>
              </a:rPr>
              <a:t>相連，南與寧夏回族自治區</a:t>
            </a:r>
            <a:r>
              <a:rPr b="0" i="0" lang="zh-CN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毗鄰</a:t>
            </a:r>
            <a:r>
              <a:rPr b="0" i="0" lang="zh-CN" sz="4000" u="none" cap="none" strike="noStrike">
                <a:latin typeface="Arial"/>
                <a:ea typeface="Arial"/>
                <a:cs typeface="Arial"/>
                <a:sym typeface="Arial"/>
              </a:rPr>
              <a:t>，西與甘肅省</a:t>
            </a:r>
            <a:r>
              <a:rPr b="0" i="0" lang="zh-CN" sz="4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接壤</a:t>
            </a:r>
            <a:r>
              <a:rPr b="0" i="0" lang="zh-CN" sz="4000" u="none" cap="none" strike="noStrike">
                <a:latin typeface="Arial"/>
                <a:ea typeface="Arial"/>
                <a:cs typeface="Arial"/>
                <a:sym typeface="Arial"/>
              </a:rPr>
              <a:t>，北與蒙古國交界。有蒙古族、漢族、回族、藏族等28個民族。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728751399209689.jpg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9069" y="10051"/>
            <a:ext cx="10271924" cy="6847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=1165911965,3630295146&amp;fm=170&amp;s=194823D308F108842E85600C030030D6&amp;w=640&amp;h=387&amp;img.JPEG"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141" y="0"/>
            <a:ext cx="113413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959371" y="6161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2003546" y="-160291"/>
            <a:ext cx="10114714" cy="4385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lnSpc>
                <a:spcPct val="100000"/>
              </a:lnSpc>
              <a:spcBef>
                <a:spcPts val="0"/>
              </a:spcBef>
              <a:buSzPts val="3600"/>
              <a:buFont typeface="Arial Black"/>
              <a:buNone/>
            </a:pPr>
            <a:b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b="0" i="0" lang="zh-CN" sz="36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奈良縣</a:t>
            </a:r>
            <a: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  <a:t>位於日本</a:t>
            </a:r>
            <a:r>
              <a:rPr b="0" i="0" lang="zh-CN" sz="36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紀伊半島</a:t>
            </a:r>
            <a: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  <a:t>中央，是日本歷史文化發揚地之一。奈良擁有眾多</a:t>
            </a:r>
            <a:r>
              <a:rPr b="0" i="0" lang="zh-CN" sz="36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古寺神社</a:t>
            </a:r>
            <a: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  <a:t>和歷史文物，享有“</a:t>
            </a:r>
            <a:r>
              <a:rPr b="0" i="0" lang="zh-CN" sz="36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社寺之都</a:t>
            </a:r>
            <a: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  <a:t>”的美譽。而奈良公園，則是來自世界各地的遊客必遊玩的景點。這座</a:t>
            </a:r>
            <a:r>
              <a:rPr b="0" i="0" lang="zh-CN" sz="36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綠樹成蔭</a:t>
            </a:r>
            <a: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  <a:t>的歷史公園，擁有許多被聯合國教科文組織制定為世界遺產的</a:t>
            </a:r>
            <a:r>
              <a:rPr b="0" i="0" lang="zh-CN" sz="36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神社和寺院</a:t>
            </a:r>
            <a:r>
              <a:rPr b="0" i="0" lang="zh-CN" sz="3600" u="none" cap="none" strike="noStrike">
                <a:latin typeface="Arial Black"/>
                <a:ea typeface="Arial Black"/>
                <a:cs typeface="Arial Black"/>
                <a:sym typeface="Arial Black"/>
              </a:rPr>
              <a:t>。而奈良公園里，最有名的便是鹿群。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0" y="4456210"/>
            <a:ext cx="12418141" cy="2357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</a:pPr>
            <a:b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r>
              <a:rPr b="0" i="0" lang="zh-CN" sz="2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奈良</a:t>
            </a: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县位于日本</a:t>
            </a:r>
            <a:r>
              <a:rPr b="0" i="0" lang="zh-CN" sz="2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纪伊半岛</a:t>
            </a: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中央，是日本历史文化发扬地之一。奈良拥有众多</a:t>
            </a:r>
            <a:r>
              <a:rPr b="0" i="0" lang="zh-CN" sz="2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古寺神社和历史文物，</a:t>
            </a: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享有</a:t>
            </a:r>
            <a:r>
              <a:rPr b="0" i="0" lang="zh-CN" sz="2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“社寺之都”</a:t>
            </a: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的美誉。而奈良公园，则是来自世界各地的游客必游玩的景点。这座绿树成荫的历史公园，拥有许多被联合国教科文组织制定为世界遗产的</a:t>
            </a:r>
            <a:r>
              <a:rPr b="0" i="0" lang="zh-CN" sz="2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神社和寺院</a:t>
            </a: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。而奈良公园里，最有名的便是鹿群。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457200" lvl="0" marL="0" marR="0" rtl="0" algn="l">
              <a:lnSpc>
                <a:spcPct val="80000"/>
              </a:lnSpc>
              <a:spcBef>
                <a:spcPts val="0"/>
              </a:spcBef>
              <a:buSzPts val="7200"/>
              <a:buFont typeface="Arial Black"/>
              <a:buNone/>
            </a:pPr>
            <a:r>
              <a:t/>
            </a:r>
            <a:endParaRPr b="0" i="0" sz="7200" u="none" cap="none" strike="noStrik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07950" lvl="0" marL="0" marR="0" rtl="0" algn="l">
              <a:lnSpc>
                <a:spcPct val="90000"/>
              </a:lnSpc>
              <a:spcBef>
                <a:spcPts val="0"/>
              </a:spcBef>
              <a:buClr>
                <a:srgbClr val="689C9B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img.jpg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998" y="0"/>
            <a:ext cx="103212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59371" y="6161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x="2003546" y="252653"/>
            <a:ext cx="10114714" cy="4385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41300" lvl="0" marL="0" marR="0" rtl="0" algn="l">
              <a:lnSpc>
                <a:spcPct val="100000"/>
              </a:lnSpc>
              <a:spcBef>
                <a:spcPts val="0"/>
              </a:spcBef>
              <a:buSzPts val="3800"/>
              <a:buFont typeface="Arial Black"/>
              <a:buNone/>
            </a:pPr>
            <a:r>
              <a:rPr b="0" i="0" lang="zh-CN" sz="3800" u="none" cap="none" strike="noStrike">
                <a:latin typeface="Arial Black"/>
                <a:ea typeface="Arial Black"/>
                <a:cs typeface="Arial Black"/>
                <a:sym typeface="Arial Black"/>
              </a:rPr>
              <a:t>相傳千年前</a:t>
            </a:r>
            <a:r>
              <a:rPr b="0" i="0" lang="zh-CN" sz="3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藤原氏</a:t>
            </a:r>
            <a:r>
              <a:rPr b="0" i="0" lang="zh-CN" sz="3800" u="none" cap="none" strike="noStrike">
                <a:latin typeface="Arial Black"/>
                <a:ea typeface="Arial Black"/>
                <a:cs typeface="Arial Black"/>
                <a:sym typeface="Arial Black"/>
              </a:rPr>
              <a:t>的祖先神作為鎮守神，騎著白鹿來到奈良。因此奈良人民從此將鹿視為神的使者，十分尊敬，與其共存。奈良現有1300頭野生鹿，並無特別管理，但每年為保護人鹿安全與避免損壞重要文化財產，會舉行鋸鹿角活動。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0" y="4793224"/>
            <a:ext cx="12270660" cy="2123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Black"/>
              <a:buNone/>
            </a:pP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相传千年前</a:t>
            </a:r>
            <a:r>
              <a:rPr b="0" i="0" lang="zh-CN" sz="2800" u="none" cap="none" strike="noStrike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藤原氏</a:t>
            </a:r>
            <a:r>
              <a:rPr b="0" i="0" lang="zh-CN" sz="2800" u="none" cap="none" strike="noStrike">
                <a:latin typeface="Arial Black"/>
                <a:ea typeface="Arial Black"/>
                <a:cs typeface="Arial Black"/>
                <a:sym typeface="Arial Black"/>
              </a:rPr>
              <a:t>的祖先神作为镇守神，骑着白鹿来到奈良。因此奈良人民从此将鹿视为神的使者，十分尊敬，与其共存。奈良现有1300头野生鹿，并无特別管理，但每年为保护人鹿安全与避免损坏重要文化财产，会举行锯鹿角活动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木活字">
  <a:themeElements>
    <a:clrScheme name="木活字">
      <a:dk1>
        <a:srgbClr val="000000"/>
      </a:dk1>
      <a:lt1>
        <a:srgbClr val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